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256" r:id="rId2"/>
    <p:sldId id="257" r:id="rId3"/>
    <p:sldId id="314" r:id="rId4"/>
    <p:sldId id="258" r:id="rId5"/>
    <p:sldId id="315" r:id="rId6"/>
    <p:sldId id="335" r:id="rId7"/>
    <p:sldId id="401" r:id="rId8"/>
    <p:sldId id="400" r:id="rId9"/>
    <p:sldId id="402" r:id="rId10"/>
    <p:sldId id="403" r:id="rId11"/>
    <p:sldId id="404" r:id="rId12"/>
    <p:sldId id="405" r:id="rId13"/>
    <p:sldId id="406" r:id="rId14"/>
    <p:sldId id="407" r:id="rId15"/>
    <p:sldId id="409" r:id="rId16"/>
    <p:sldId id="410" r:id="rId17"/>
    <p:sldId id="411" r:id="rId18"/>
    <p:sldId id="412" r:id="rId19"/>
    <p:sldId id="413" r:id="rId20"/>
    <p:sldId id="414" r:id="rId21"/>
    <p:sldId id="339" r:id="rId22"/>
    <p:sldId id="259" r:id="rId23"/>
    <p:sldId id="260" r:id="rId24"/>
    <p:sldId id="342" r:id="rId25"/>
    <p:sldId id="343" r:id="rId26"/>
    <p:sldId id="271" r:id="rId27"/>
    <p:sldId id="344" r:id="rId28"/>
    <p:sldId id="317" r:id="rId29"/>
    <p:sldId id="347" r:id="rId30"/>
    <p:sldId id="345" r:id="rId31"/>
    <p:sldId id="348" r:id="rId32"/>
    <p:sldId id="349" r:id="rId33"/>
    <p:sldId id="350" r:id="rId34"/>
    <p:sldId id="352" r:id="rId35"/>
    <p:sldId id="353" r:id="rId36"/>
    <p:sldId id="354" r:id="rId37"/>
    <p:sldId id="355" r:id="rId38"/>
    <p:sldId id="374" r:id="rId39"/>
    <p:sldId id="278" r:id="rId40"/>
    <p:sldId id="279" r:id="rId41"/>
    <p:sldId id="280" r:id="rId42"/>
    <p:sldId id="322" r:id="rId43"/>
    <p:sldId id="357" r:id="rId44"/>
    <p:sldId id="360" r:id="rId45"/>
    <p:sldId id="361" r:id="rId46"/>
    <p:sldId id="358" r:id="rId47"/>
    <p:sldId id="359" r:id="rId48"/>
    <p:sldId id="362" r:id="rId49"/>
    <p:sldId id="363" r:id="rId50"/>
    <p:sldId id="364" r:id="rId51"/>
    <p:sldId id="365" r:id="rId52"/>
    <p:sldId id="366" r:id="rId53"/>
    <p:sldId id="369" r:id="rId54"/>
    <p:sldId id="375" r:id="rId55"/>
    <p:sldId id="383" r:id="rId56"/>
    <p:sldId id="370" r:id="rId57"/>
    <p:sldId id="371" r:id="rId58"/>
    <p:sldId id="372" r:id="rId59"/>
    <p:sldId id="376" r:id="rId60"/>
    <p:sldId id="377" r:id="rId61"/>
    <p:sldId id="385" r:id="rId62"/>
    <p:sldId id="386" r:id="rId63"/>
    <p:sldId id="415" r:id="rId64"/>
    <p:sldId id="416" r:id="rId65"/>
    <p:sldId id="417" r:id="rId66"/>
    <p:sldId id="418" r:id="rId67"/>
    <p:sldId id="419" r:id="rId68"/>
    <p:sldId id="420" r:id="rId69"/>
    <p:sldId id="421" r:id="rId70"/>
    <p:sldId id="422" r:id="rId71"/>
    <p:sldId id="423" r:id="rId72"/>
    <p:sldId id="424" r:id="rId73"/>
    <p:sldId id="425" r:id="rId74"/>
    <p:sldId id="426" r:id="rId75"/>
    <p:sldId id="427" r:id="rId76"/>
    <p:sldId id="428" r:id="rId77"/>
    <p:sldId id="429" r:id="rId78"/>
    <p:sldId id="430" r:id="rId79"/>
    <p:sldId id="431" r:id="rId80"/>
    <p:sldId id="432" r:id="rId81"/>
    <p:sldId id="433" r:id="rId82"/>
    <p:sldId id="434" r:id="rId83"/>
    <p:sldId id="435" r:id="rId84"/>
    <p:sldId id="436" r:id="rId85"/>
  </p:sldIdLst>
  <p:sldSz cx="9144000" cy="6858000" type="screen4x3"/>
  <p:notesSz cx="6883400" cy="9906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7D073898-AAA7-4217-8F02-D4C9A4D89D2F}">
          <p14:sldIdLst>
            <p14:sldId id="256"/>
            <p14:sldId id="257"/>
            <p14:sldId id="314"/>
            <p14:sldId id="258"/>
            <p14:sldId id="315"/>
            <p14:sldId id="335"/>
            <p14:sldId id="401"/>
            <p14:sldId id="400"/>
            <p14:sldId id="402"/>
            <p14:sldId id="403"/>
            <p14:sldId id="404"/>
            <p14:sldId id="405"/>
            <p14:sldId id="406"/>
            <p14:sldId id="407"/>
            <p14:sldId id="409"/>
            <p14:sldId id="410"/>
            <p14:sldId id="411"/>
            <p14:sldId id="412"/>
            <p14:sldId id="413"/>
            <p14:sldId id="414"/>
            <p14:sldId id="339"/>
            <p14:sldId id="259"/>
            <p14:sldId id="260"/>
            <p14:sldId id="342"/>
            <p14:sldId id="343"/>
          </p14:sldIdLst>
        </p14:section>
        <p14:section name="Untitled Section" id="{A4340C84-ECB4-4D91-AC84-CA2E99DD4274}">
          <p14:sldIdLst>
            <p14:sldId id="271"/>
            <p14:sldId id="344"/>
            <p14:sldId id="317"/>
            <p14:sldId id="347"/>
            <p14:sldId id="345"/>
            <p14:sldId id="348"/>
            <p14:sldId id="349"/>
            <p14:sldId id="350"/>
            <p14:sldId id="352"/>
            <p14:sldId id="353"/>
            <p14:sldId id="354"/>
            <p14:sldId id="355"/>
            <p14:sldId id="374"/>
            <p14:sldId id="278"/>
            <p14:sldId id="279"/>
            <p14:sldId id="280"/>
            <p14:sldId id="322"/>
            <p14:sldId id="357"/>
            <p14:sldId id="360"/>
            <p14:sldId id="361"/>
            <p14:sldId id="358"/>
            <p14:sldId id="359"/>
            <p14:sldId id="362"/>
            <p14:sldId id="363"/>
            <p14:sldId id="364"/>
            <p14:sldId id="365"/>
            <p14:sldId id="366"/>
            <p14:sldId id="369"/>
            <p14:sldId id="375"/>
            <p14:sldId id="383"/>
            <p14:sldId id="370"/>
            <p14:sldId id="371"/>
            <p14:sldId id="372"/>
            <p14:sldId id="376"/>
            <p14:sldId id="377"/>
            <p14:sldId id="385"/>
            <p14:sldId id="386"/>
            <p14:sldId id="415"/>
            <p14:sldId id="416"/>
            <p14:sldId id="417"/>
            <p14:sldId id="418"/>
            <p14:sldId id="419"/>
            <p14:sldId id="420"/>
            <p14:sldId id="421"/>
            <p14:sldId id="422"/>
            <p14:sldId id="423"/>
            <p14:sldId id="424"/>
            <p14:sldId id="425"/>
            <p14:sldId id="426"/>
            <p14:sldId id="427"/>
            <p14:sldId id="428"/>
            <p14:sldId id="429"/>
            <p14:sldId id="430"/>
            <p14:sldId id="431"/>
            <p14:sldId id="432"/>
            <p14:sldId id="433"/>
            <p14:sldId id="434"/>
            <p14:sldId id="435"/>
            <p14:sldId id="43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5637" autoAdjust="0"/>
  </p:normalViewPr>
  <p:slideViewPr>
    <p:cSldViewPr>
      <p:cViewPr varScale="1">
        <p:scale>
          <a:sx n="64" d="100"/>
          <a:sy n="64" d="100"/>
        </p:scale>
        <p:origin x="156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680" y="-78"/>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07" cy="495300"/>
          </a:xfrm>
          <a:prstGeom prst="rect">
            <a:avLst/>
          </a:prstGeom>
        </p:spPr>
        <p:txBody>
          <a:bodyPr vert="horz" lIns="95939" tIns="47969" rIns="95939" bIns="47969"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899000" y="0"/>
            <a:ext cx="2982807" cy="495300"/>
          </a:xfrm>
          <a:prstGeom prst="rect">
            <a:avLst/>
          </a:prstGeom>
        </p:spPr>
        <p:txBody>
          <a:bodyPr vert="horz" lIns="95939" tIns="47969" rIns="95939" bIns="47969" rtlCol="0"/>
          <a:lstStyle>
            <a:lvl1pPr algn="r" fontAlgn="auto">
              <a:spcBef>
                <a:spcPts val="0"/>
              </a:spcBef>
              <a:spcAft>
                <a:spcPts val="0"/>
              </a:spcAft>
              <a:defRPr sz="1300">
                <a:latin typeface="+mn-lt"/>
              </a:defRPr>
            </a:lvl1pPr>
          </a:lstStyle>
          <a:p>
            <a:pPr>
              <a:defRPr/>
            </a:pPr>
            <a:fld id="{FE52EB6A-B230-4F73-A36A-9DF7ECA7189E}" type="datetimeFigureOut">
              <a:rPr lang="en-US"/>
              <a:pPr>
                <a:defRPr/>
              </a:pPr>
              <a:t>12/4/2016</a:t>
            </a:fld>
            <a:endParaRPr lang="en-US"/>
          </a:p>
        </p:txBody>
      </p:sp>
      <p:sp>
        <p:nvSpPr>
          <p:cNvPr id="4" name="Slide Image Placeholder 3"/>
          <p:cNvSpPr>
            <a:spLocks noGrp="1" noRot="1" noChangeAspect="1"/>
          </p:cNvSpPr>
          <p:nvPr>
            <p:ph type="sldImg" idx="2"/>
          </p:nvPr>
        </p:nvSpPr>
        <p:spPr>
          <a:xfrm>
            <a:off x="965200" y="742950"/>
            <a:ext cx="4953000" cy="3714750"/>
          </a:xfrm>
          <a:prstGeom prst="rect">
            <a:avLst/>
          </a:prstGeom>
          <a:noFill/>
          <a:ln w="12700">
            <a:solidFill>
              <a:prstClr val="black"/>
            </a:solidFill>
          </a:ln>
        </p:spPr>
        <p:txBody>
          <a:bodyPr vert="horz" lIns="95939" tIns="47969" rIns="95939" bIns="47969" rtlCol="0" anchor="ctr"/>
          <a:lstStyle/>
          <a:p>
            <a:pPr lvl="0"/>
            <a:endParaRPr lang="en-US" noProof="0"/>
          </a:p>
        </p:txBody>
      </p:sp>
      <p:sp>
        <p:nvSpPr>
          <p:cNvPr id="5" name="Notes Placeholder 4"/>
          <p:cNvSpPr>
            <a:spLocks noGrp="1"/>
          </p:cNvSpPr>
          <p:nvPr>
            <p:ph type="body" sz="quarter" idx="3"/>
          </p:nvPr>
        </p:nvSpPr>
        <p:spPr>
          <a:xfrm>
            <a:off x="688340" y="4705350"/>
            <a:ext cx="5506720" cy="4457700"/>
          </a:xfrm>
          <a:prstGeom prst="rect">
            <a:avLst/>
          </a:prstGeom>
        </p:spPr>
        <p:txBody>
          <a:bodyPr vert="horz" lIns="95939" tIns="47969" rIns="95939" bIns="4796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08981"/>
            <a:ext cx="2982807" cy="495300"/>
          </a:xfrm>
          <a:prstGeom prst="rect">
            <a:avLst/>
          </a:prstGeom>
        </p:spPr>
        <p:txBody>
          <a:bodyPr vert="horz" lIns="95939" tIns="47969" rIns="95939" bIns="47969"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899000" y="9408981"/>
            <a:ext cx="2982807" cy="495300"/>
          </a:xfrm>
          <a:prstGeom prst="rect">
            <a:avLst/>
          </a:prstGeom>
        </p:spPr>
        <p:txBody>
          <a:bodyPr vert="horz" lIns="95939" tIns="47969" rIns="95939" bIns="47969" rtlCol="0" anchor="b"/>
          <a:lstStyle>
            <a:lvl1pPr algn="r" fontAlgn="auto">
              <a:spcBef>
                <a:spcPts val="0"/>
              </a:spcBef>
              <a:spcAft>
                <a:spcPts val="0"/>
              </a:spcAft>
              <a:defRPr sz="1300">
                <a:latin typeface="+mn-lt"/>
              </a:defRPr>
            </a:lvl1pPr>
          </a:lstStyle>
          <a:p>
            <a:pPr>
              <a:defRPr/>
            </a:pPr>
            <a:fld id="{EC0DCE16-C0F7-4E57-BFD3-66B77E3F25CC}" type="slidenum">
              <a:rPr lang="en-US"/>
              <a:pPr>
                <a:defRPr/>
              </a:pPr>
              <a:t>‹#›</a:t>
            </a:fld>
            <a:endParaRPr lang="en-US"/>
          </a:p>
        </p:txBody>
      </p:sp>
    </p:spTree>
    <p:extLst>
      <p:ext uri="{BB962C8B-B14F-4D97-AF65-F5344CB8AC3E}">
        <p14:creationId xmlns:p14="http://schemas.microsoft.com/office/powerpoint/2010/main" val="403836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13</a:t>
            </a:fld>
            <a:endParaRPr lang="en-US"/>
          </a:p>
        </p:txBody>
      </p:sp>
    </p:spTree>
    <p:extLst>
      <p:ext uri="{BB962C8B-B14F-4D97-AF65-F5344CB8AC3E}">
        <p14:creationId xmlns:p14="http://schemas.microsoft.com/office/powerpoint/2010/main" val="4219699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23</a:t>
            </a:fld>
            <a:endParaRPr lang="en-US"/>
          </a:p>
        </p:txBody>
      </p:sp>
    </p:spTree>
    <p:extLst>
      <p:ext uri="{BB962C8B-B14F-4D97-AF65-F5344CB8AC3E}">
        <p14:creationId xmlns:p14="http://schemas.microsoft.com/office/powerpoint/2010/main" val="332614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39</a:t>
            </a:fld>
            <a:endParaRPr lang="en-US"/>
          </a:p>
        </p:txBody>
      </p:sp>
    </p:spTree>
    <p:extLst>
      <p:ext uri="{BB962C8B-B14F-4D97-AF65-F5344CB8AC3E}">
        <p14:creationId xmlns:p14="http://schemas.microsoft.com/office/powerpoint/2010/main" val="1126774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45</a:t>
            </a:fld>
            <a:endParaRPr lang="en-US"/>
          </a:p>
        </p:txBody>
      </p:sp>
    </p:spTree>
    <p:extLst>
      <p:ext uri="{BB962C8B-B14F-4D97-AF65-F5344CB8AC3E}">
        <p14:creationId xmlns:p14="http://schemas.microsoft.com/office/powerpoint/2010/main" val="553928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49</a:t>
            </a:fld>
            <a:endParaRPr lang="en-US"/>
          </a:p>
        </p:txBody>
      </p:sp>
    </p:spTree>
    <p:extLst>
      <p:ext uri="{BB962C8B-B14F-4D97-AF65-F5344CB8AC3E}">
        <p14:creationId xmlns:p14="http://schemas.microsoft.com/office/powerpoint/2010/main" val="240305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descr="C:\Documents and Settings\z3349205\Desktop\Kristen - Marketing Services\New stuff\MEDAUST_header RGB.jpg"/>
          <p:cNvPicPr/>
          <p:nvPr userDrawn="1"/>
        </p:nvPicPr>
        <p:blipFill>
          <a:blip r:embed="rId2" cstate="print"/>
          <a:srcRect/>
          <a:stretch>
            <a:fillRect/>
          </a:stretch>
        </p:blipFill>
        <p:spPr bwMode="auto">
          <a:xfrm>
            <a:off x="0" y="1412776"/>
            <a:ext cx="9147600" cy="2165930"/>
          </a:xfrm>
          <a:prstGeom prst="rect">
            <a:avLst/>
          </a:prstGeom>
          <a:noFill/>
          <a:ln w="9525">
            <a:noFill/>
            <a:miter lim="800000"/>
            <a:headEnd/>
            <a:tailEnd/>
          </a:ln>
        </p:spPr>
      </p:pic>
      <p:sp>
        <p:nvSpPr>
          <p:cNvPr id="17" name="Text Placeholder 4"/>
          <p:cNvSpPr>
            <a:spLocks noGrp="1"/>
          </p:cNvSpPr>
          <p:nvPr>
            <p:ph type="body" sz="quarter" idx="10"/>
          </p:nvPr>
        </p:nvSpPr>
        <p:spPr>
          <a:xfrm>
            <a:off x="2592000" y="1674000"/>
            <a:ext cx="5688012" cy="576411"/>
          </a:xfrm>
          <a:prstGeom prst="rect">
            <a:avLst/>
          </a:prstGeom>
        </p:spPr>
        <p:txBody>
          <a:bodyPr/>
          <a:lstStyle>
            <a:lvl1pPr>
              <a:buNone/>
              <a:defRPr baseline="0">
                <a:latin typeface="+mj-lt"/>
                <a:cs typeface="Arial" pitchFamily="34" charset="0"/>
              </a:defRPr>
            </a:lvl1pPr>
          </a:lstStyle>
          <a:p>
            <a:pPr lvl="0"/>
            <a:r>
              <a:rPr lang="en-US" smtClean="0"/>
              <a:t>Click to edit Master text styles</a:t>
            </a:r>
          </a:p>
        </p:txBody>
      </p:sp>
      <p:sp>
        <p:nvSpPr>
          <p:cNvPr id="18" name="Text Placeholder 6"/>
          <p:cNvSpPr>
            <a:spLocks noGrp="1"/>
          </p:cNvSpPr>
          <p:nvPr>
            <p:ph type="body" sz="quarter" idx="11"/>
          </p:nvPr>
        </p:nvSpPr>
        <p:spPr>
          <a:xfrm>
            <a:off x="2592000" y="2224800"/>
            <a:ext cx="5689600" cy="431800"/>
          </a:xfrm>
          <a:prstGeom prst="rect">
            <a:avLst/>
          </a:prstGeom>
        </p:spPr>
        <p:txBody>
          <a:bodyPr/>
          <a:lstStyle>
            <a:lvl1pPr>
              <a:buNone/>
              <a:defRPr sz="2000">
                <a:latin typeface="+mj-lt"/>
                <a:cs typeface="Arial" pitchFamily="34" charset="0"/>
              </a:defRPr>
            </a:lvl1pPr>
          </a:lstStyle>
          <a:p>
            <a:pPr lvl="0"/>
            <a:r>
              <a:rPr lang="en-US" smtClean="0"/>
              <a:t>Click to edit Master text styles</a:t>
            </a:r>
          </a:p>
        </p:txBody>
      </p:sp>
      <p:sp>
        <p:nvSpPr>
          <p:cNvPr id="19" name="Text Placeholder 8"/>
          <p:cNvSpPr>
            <a:spLocks noGrp="1"/>
          </p:cNvSpPr>
          <p:nvPr>
            <p:ph type="body" sz="quarter" idx="12"/>
          </p:nvPr>
        </p:nvSpPr>
        <p:spPr>
          <a:xfrm>
            <a:off x="3562920" y="3265200"/>
            <a:ext cx="4033416" cy="360362"/>
          </a:xfrm>
          <a:prstGeom prst="rect">
            <a:avLst/>
          </a:prstGeom>
        </p:spPr>
        <p:txBody>
          <a:bodyPr/>
          <a:lstStyle>
            <a:lvl1pPr>
              <a:buNone/>
              <a:defRPr sz="1200" b="1" baseline="0">
                <a:solidFill>
                  <a:schemeClr val="bg1"/>
                </a:solidFill>
                <a:latin typeface="+mj-lt"/>
                <a:cs typeface="Arial"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a:prstGeom prst="rect">
            <a:avLst/>
          </a:prstGeom>
        </p:spPr>
        <p:txBody>
          <a:bodyPr/>
          <a:lstStyle>
            <a:lvl1pPr algn="l">
              <a:defRPr sz="3000" baseline="0">
                <a:latin typeface="+mj-lt"/>
                <a:cs typeface="Microsoft Sans Serif"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457200" y="1484784"/>
            <a:ext cx="8229600" cy="4320480"/>
          </a:xfrm>
          <a:prstGeom prst="rect">
            <a:avLst/>
          </a:prstGeom>
        </p:spPr>
        <p:txBody>
          <a:bodyPr/>
          <a:lstStyle>
            <a:lvl1pPr>
              <a:buFont typeface="Arial" pitchFamily="34" charset="0"/>
              <a:buChar char="•"/>
              <a:defRPr sz="1400" baseline="0">
                <a:latin typeface="+mn-lt"/>
                <a:cs typeface="Microsoft Sans Serif" pitchFamily="34" charset="0"/>
              </a:defRPr>
            </a:lvl1pPr>
            <a:lvl2pPr>
              <a:defRPr sz="1400"/>
            </a:lvl2pPr>
            <a:lvl3pPr>
              <a:buFont typeface="Courier New" pitchFamily="49" charset="0"/>
              <a:buChar char="o"/>
              <a:defRPr sz="1400"/>
            </a:lvl3pPr>
            <a:lvl4pPr>
              <a:buFont typeface="Wingdings" pitchFamily="2" charset="2"/>
              <a:buChar cha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6" name="Picture 5" descr="C:\Documents and Settings\z3349205\Desktop\Kristen - Marketing Services\New stuff\MEDAUST_footer RGB.jpg"/>
          <p:cNvPicPr/>
          <p:nvPr userDrawn="1"/>
        </p:nvPicPr>
        <p:blipFill>
          <a:blip r:embed="rId2" cstate="print"/>
          <a:srcRect/>
          <a:stretch>
            <a:fillRect/>
          </a:stretch>
        </p:blipFill>
        <p:spPr bwMode="auto">
          <a:xfrm>
            <a:off x="0" y="6116354"/>
            <a:ext cx="9147600" cy="741646"/>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9" name="Picture 8" descr="C:\Documents and Settings\z3349205\Desktop\Kristen - Marketing Services\New stuff\MEDAUST_header RGB.jpg"/>
          <p:cNvPicPr/>
          <p:nvPr userDrawn="1"/>
        </p:nvPicPr>
        <p:blipFill>
          <a:blip r:embed="rId2" cstate="print"/>
          <a:srcRect/>
          <a:stretch>
            <a:fillRect/>
          </a:stretch>
        </p:blipFill>
        <p:spPr bwMode="auto">
          <a:xfrm>
            <a:off x="0" y="3068960"/>
            <a:ext cx="9147600" cy="2165930"/>
          </a:xfrm>
          <a:prstGeom prst="rect">
            <a:avLst/>
          </a:prstGeom>
          <a:noFill/>
          <a:ln w="9525">
            <a:noFill/>
            <a:miter lim="800000"/>
            <a:headEnd/>
            <a:tailEnd/>
          </a:ln>
        </p:spPr>
      </p:pic>
      <p:sp>
        <p:nvSpPr>
          <p:cNvPr id="10" name="Text Placeholder 8"/>
          <p:cNvSpPr>
            <a:spLocks noGrp="1"/>
          </p:cNvSpPr>
          <p:nvPr>
            <p:ph type="body" sz="quarter" idx="12"/>
          </p:nvPr>
        </p:nvSpPr>
        <p:spPr>
          <a:xfrm>
            <a:off x="3562920" y="4921384"/>
            <a:ext cx="4033416" cy="360362"/>
          </a:xfrm>
          <a:prstGeom prst="rect">
            <a:avLst/>
          </a:prstGeom>
        </p:spPr>
        <p:txBody>
          <a:bodyPr/>
          <a:lstStyle>
            <a:lvl1pPr>
              <a:buNone/>
              <a:defRPr sz="1200" b="1" baseline="0">
                <a:solidFill>
                  <a:schemeClr val="bg1"/>
                </a:solidFill>
                <a:latin typeface="+mj-lt"/>
                <a:cs typeface="Arial" pitchFamily="34" charset="0"/>
              </a:defRPr>
            </a:lvl1pPr>
          </a:lstStyle>
          <a:p>
            <a:pPr lvl="0"/>
            <a:r>
              <a:rPr lang="en-US" smtClean="0"/>
              <a:t>Click to edit Master text styles</a:t>
            </a:r>
          </a:p>
        </p:txBody>
      </p:sp>
      <p:sp>
        <p:nvSpPr>
          <p:cNvPr id="8" name="Text Placeholder 4"/>
          <p:cNvSpPr>
            <a:spLocks noGrp="1"/>
          </p:cNvSpPr>
          <p:nvPr>
            <p:ph type="body" sz="quarter" idx="10"/>
          </p:nvPr>
        </p:nvSpPr>
        <p:spPr>
          <a:xfrm>
            <a:off x="2592000" y="3312000"/>
            <a:ext cx="5688012" cy="576411"/>
          </a:xfrm>
          <a:prstGeom prst="rect">
            <a:avLst/>
          </a:prstGeom>
        </p:spPr>
        <p:txBody>
          <a:bodyPr/>
          <a:lstStyle>
            <a:lvl1pPr>
              <a:buNone/>
              <a:defRPr baseline="0">
                <a:latin typeface="+mj-lt"/>
                <a:cs typeface="Microsoft Sans Serif" pitchFamily="34" charset="0"/>
              </a:defRPr>
            </a:lvl1pPr>
          </a:lstStyle>
          <a:p>
            <a:pPr lvl="0"/>
            <a:r>
              <a:rPr lang="en-US" smtClean="0"/>
              <a:t>Click to edit Master text styles</a:t>
            </a:r>
          </a:p>
        </p:txBody>
      </p:sp>
      <p:sp>
        <p:nvSpPr>
          <p:cNvPr id="12" name="Text Placeholder 6"/>
          <p:cNvSpPr>
            <a:spLocks noGrp="1"/>
          </p:cNvSpPr>
          <p:nvPr>
            <p:ph type="body" sz="quarter" idx="11"/>
          </p:nvPr>
        </p:nvSpPr>
        <p:spPr>
          <a:xfrm>
            <a:off x="2592000" y="3861048"/>
            <a:ext cx="5689600" cy="431800"/>
          </a:xfrm>
          <a:prstGeom prst="rect">
            <a:avLst/>
          </a:prstGeom>
        </p:spPr>
        <p:txBody>
          <a:bodyPr/>
          <a:lstStyle>
            <a:lvl1pPr>
              <a:buNone/>
              <a:defRPr sz="2000">
                <a:latin typeface="+mj-lt"/>
                <a:cs typeface="Microsoft Sans Serif" pitchFamily="34" charset="0"/>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1535113"/>
            <a:ext cx="4040188" cy="639762"/>
          </a:xfrm>
          <a:prstGeom prst="rect">
            <a:avLst/>
          </a:prstGeom>
        </p:spPr>
        <p:txBody>
          <a:bodyPr/>
          <a:lstStyle>
            <a:lvl1pPr>
              <a:buNone/>
              <a:defRPr sz="2000">
                <a:latin typeface="+mn-lt"/>
                <a:cs typeface="Microsoft Sans Serif" pitchFamily="34" charset="0"/>
              </a:defRPr>
            </a:lvl1pPr>
          </a:lstStyle>
          <a:p>
            <a:pPr lvl="0"/>
            <a:r>
              <a:rPr lang="en-US" smtClean="0"/>
              <a:t>Click to edit Master text styles</a:t>
            </a:r>
          </a:p>
        </p:txBody>
      </p:sp>
      <p:sp>
        <p:nvSpPr>
          <p:cNvPr id="5" name="Content Placeholder 3"/>
          <p:cNvSpPr>
            <a:spLocks noGrp="1"/>
          </p:cNvSpPr>
          <p:nvPr>
            <p:ph sz="half" idx="2"/>
          </p:nvPr>
        </p:nvSpPr>
        <p:spPr>
          <a:xfrm>
            <a:off x="457200" y="2174875"/>
            <a:ext cx="4040188" cy="3630389"/>
          </a:xfrm>
          <a:prstGeom prst="rect">
            <a:avLst/>
          </a:prstGeom>
        </p:spPr>
        <p:txBody>
          <a:bodyPr/>
          <a:lstStyle>
            <a:lvl1pPr>
              <a:defRPr sz="1400">
                <a:latin typeface="+mn-lt"/>
                <a:cs typeface="Microsoft Sans Serif" pitchFamily="34" charset="0"/>
              </a:defRPr>
            </a:lvl1pPr>
            <a:lvl2pPr>
              <a:defRPr sz="1400"/>
            </a:lvl2pPr>
            <a:lvl3pPr>
              <a:buFont typeface="Courier New" pitchFamily="49" charset="0"/>
              <a:buChar char="o"/>
              <a:defRPr sz="1400"/>
            </a:lvl3pPr>
            <a:lvl4pPr>
              <a:buFont typeface="Wingdings" pitchFamily="2" charset="2"/>
              <a:buChar cha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Text Placeholder 4"/>
          <p:cNvSpPr>
            <a:spLocks noGrp="1"/>
          </p:cNvSpPr>
          <p:nvPr>
            <p:ph type="body" sz="quarter" idx="3"/>
          </p:nvPr>
        </p:nvSpPr>
        <p:spPr>
          <a:xfrm>
            <a:off x="4645025" y="1535113"/>
            <a:ext cx="4041775" cy="639762"/>
          </a:xfrm>
          <a:prstGeom prst="rect">
            <a:avLst/>
          </a:prstGeom>
        </p:spPr>
        <p:txBody>
          <a:bodyPr/>
          <a:lstStyle>
            <a:lvl1pPr>
              <a:buNone/>
              <a:defRPr sz="2000">
                <a:latin typeface="+mn-lt"/>
                <a:cs typeface="Microsoft Sans Serif" pitchFamily="34" charset="0"/>
              </a:defRPr>
            </a:lvl1pPr>
          </a:lstStyle>
          <a:p>
            <a:pPr lvl="0"/>
            <a:r>
              <a:rPr lang="en-US" smtClean="0"/>
              <a:t>Click to edit Master text styles</a:t>
            </a:r>
          </a:p>
        </p:txBody>
      </p:sp>
      <p:sp>
        <p:nvSpPr>
          <p:cNvPr id="7" name="Content Placeholder 5"/>
          <p:cNvSpPr>
            <a:spLocks noGrp="1"/>
          </p:cNvSpPr>
          <p:nvPr>
            <p:ph sz="quarter" idx="4"/>
          </p:nvPr>
        </p:nvSpPr>
        <p:spPr>
          <a:xfrm>
            <a:off x="4645025" y="2174875"/>
            <a:ext cx="4041775" cy="3630389"/>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 typeface="Arial" charset="0"/>
              <a:buChar char="•"/>
              <a:tabLst/>
              <a:defRPr sz="1400">
                <a:latin typeface="+mn-lt"/>
                <a:cs typeface="Microsoft Sans Serif" pitchFamily="34" charset="0"/>
              </a:defRPr>
            </a:lvl1pPr>
            <a:lvl2pPr>
              <a:defRPr sz="1400"/>
            </a:lvl2pPr>
            <a:lvl3pPr>
              <a:buFont typeface="Courier New" pitchFamily="49" charset="0"/>
              <a:buChar char="o"/>
              <a:defRPr sz="1400"/>
            </a:lvl3pPr>
            <a:lvl4pPr>
              <a:buFont typeface="Wingdings" pitchFamily="2" charset="2"/>
              <a:buChar char="§"/>
              <a:defRPr sz="1400"/>
            </a:lvl4pPr>
            <a:lvl5pPr>
              <a:defRPr sz="1400"/>
            </a:lvl5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Click to edit Master text styles</a:t>
            </a:r>
          </a:p>
          <a:p>
            <a:pPr marL="34290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Second level</a:t>
            </a:r>
          </a:p>
          <a:p>
            <a:pPr marL="342900" marR="0" lvl="2"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Third level</a:t>
            </a:r>
          </a:p>
          <a:p>
            <a:pPr marL="342900" marR="0" lvl="3"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Fourth level</a:t>
            </a:r>
          </a:p>
          <a:p>
            <a:pPr marL="342900" marR="0" lvl="4"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Fifth level</a:t>
            </a:r>
            <a:endParaRPr lang="en-AU" dirty="0" smtClean="0"/>
          </a:p>
        </p:txBody>
      </p:sp>
      <p:sp>
        <p:nvSpPr>
          <p:cNvPr id="8" name="Title 1"/>
          <p:cNvSpPr>
            <a:spLocks noGrp="1"/>
          </p:cNvSpPr>
          <p:nvPr>
            <p:ph type="title"/>
          </p:nvPr>
        </p:nvSpPr>
        <p:spPr>
          <a:xfrm>
            <a:off x="457200" y="476672"/>
            <a:ext cx="8229600" cy="792088"/>
          </a:xfrm>
          <a:prstGeom prst="rect">
            <a:avLst/>
          </a:prstGeom>
        </p:spPr>
        <p:txBody>
          <a:bodyPr/>
          <a:lstStyle>
            <a:lvl1pPr algn="l">
              <a:defRPr sz="3000" baseline="0">
                <a:latin typeface="+mj-lt"/>
                <a:cs typeface="Microsoft Sans Serif" pitchFamily="34" charset="0"/>
              </a:defRPr>
            </a:lvl1pPr>
          </a:lstStyle>
          <a:p>
            <a:r>
              <a:rPr lang="en-US" smtClean="0"/>
              <a:t>Click to edit Master title style</a:t>
            </a:r>
            <a:endParaRPr lang="en-AU" dirty="0"/>
          </a:p>
        </p:txBody>
      </p:sp>
      <p:pic>
        <p:nvPicPr>
          <p:cNvPr id="10" name="Picture 9" descr="C:\Documents and Settings\z3349205\Desktop\Kristen - Marketing Services\New stuff\MEDAUST_footer RGB.jpg"/>
          <p:cNvPicPr/>
          <p:nvPr userDrawn="1"/>
        </p:nvPicPr>
        <p:blipFill>
          <a:blip r:embed="rId2" cstate="print"/>
          <a:srcRect/>
          <a:stretch>
            <a:fillRect/>
          </a:stretch>
        </p:blipFill>
        <p:spPr bwMode="auto">
          <a:xfrm>
            <a:off x="0" y="6116354"/>
            <a:ext cx="9147600" cy="741646"/>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95325"/>
            <a:ext cx="4038600" cy="4309939"/>
          </a:xfrm>
          <a:prstGeom prst="rect">
            <a:avLst/>
          </a:prstGeom>
        </p:spPr>
        <p:txBody>
          <a:bodyPr/>
          <a:lstStyle>
            <a:lvl1pPr>
              <a:defRPr sz="1400">
                <a:latin typeface="+mn-lt"/>
                <a:cs typeface="Microsoft Sans Serif" pitchFamily="34" charset="0"/>
              </a:defRPr>
            </a:lvl1pPr>
            <a:lvl2pPr>
              <a:defRPr sz="1400">
                <a:latin typeface="+mn-lt"/>
                <a:cs typeface="Microsoft Sans Serif" pitchFamily="34" charset="0"/>
              </a:defRPr>
            </a:lvl2pPr>
            <a:lvl3pPr>
              <a:buFont typeface="Courier New" pitchFamily="49" charset="0"/>
              <a:buChar char="o"/>
              <a:defRPr sz="1400">
                <a:latin typeface="+mn-lt"/>
                <a:cs typeface="Microsoft Sans Serif" pitchFamily="34" charset="0"/>
              </a:defRPr>
            </a:lvl3pPr>
            <a:lvl4pPr>
              <a:buFont typeface="Wingdings" pitchFamily="2" charset="2"/>
              <a:buChar char="§"/>
              <a:defRPr sz="1400">
                <a:latin typeface="+mn-lt"/>
                <a:cs typeface="Microsoft Sans Serif" pitchFamily="34" charset="0"/>
              </a:defRPr>
            </a:lvl4pPr>
            <a:lvl5pPr>
              <a:defRPr sz="1400">
                <a:latin typeface="+mn-lt"/>
                <a:cs typeface="Microsoft Sans Serif"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484784"/>
            <a:ext cx="4038600" cy="4320480"/>
          </a:xfrm>
          <a:prstGeom prst="rect">
            <a:avLst/>
          </a:prstGeom>
        </p:spPr>
        <p:txBody>
          <a:bodyPr/>
          <a:lstStyle>
            <a:lvl1pPr>
              <a:defRPr sz="1400">
                <a:latin typeface="+mn-lt"/>
                <a:cs typeface="Microsoft Sans Serif" pitchFamily="34" charset="0"/>
              </a:defRPr>
            </a:lvl1pPr>
            <a:lvl2pPr>
              <a:defRPr sz="1400">
                <a:latin typeface="+mn-lt"/>
                <a:cs typeface="Microsoft Sans Serif" pitchFamily="34" charset="0"/>
              </a:defRPr>
            </a:lvl2pPr>
            <a:lvl3pPr>
              <a:buFont typeface="Courier New" pitchFamily="49" charset="0"/>
              <a:buChar char="o"/>
              <a:defRPr sz="1400">
                <a:latin typeface="+mn-lt"/>
                <a:cs typeface="Microsoft Sans Serif" pitchFamily="34" charset="0"/>
              </a:defRPr>
            </a:lvl3pPr>
            <a:lvl4pPr>
              <a:buFont typeface="Wingdings" pitchFamily="2" charset="2"/>
              <a:buChar char="§"/>
              <a:defRPr sz="1400">
                <a:latin typeface="+mn-lt"/>
                <a:cs typeface="Microsoft Sans Serif" pitchFamily="34" charset="0"/>
              </a:defRPr>
            </a:lvl4pPr>
            <a:lvl5pPr>
              <a:defRPr sz="1400">
                <a:latin typeface="+mn-lt"/>
                <a:cs typeface="Microsoft Sans Serif"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Title 1"/>
          <p:cNvSpPr>
            <a:spLocks noGrp="1"/>
          </p:cNvSpPr>
          <p:nvPr>
            <p:ph type="title"/>
          </p:nvPr>
        </p:nvSpPr>
        <p:spPr>
          <a:xfrm>
            <a:off x="457200" y="476672"/>
            <a:ext cx="8229600" cy="792088"/>
          </a:xfrm>
          <a:prstGeom prst="rect">
            <a:avLst/>
          </a:prstGeom>
        </p:spPr>
        <p:txBody>
          <a:bodyPr/>
          <a:lstStyle>
            <a:lvl1pPr algn="l">
              <a:defRPr sz="3000" baseline="0">
                <a:latin typeface="+mj-lt"/>
                <a:cs typeface="Microsoft Sans Serif" pitchFamily="34" charset="0"/>
              </a:defRPr>
            </a:lvl1pPr>
          </a:lstStyle>
          <a:p>
            <a:r>
              <a:rPr lang="en-US" smtClean="0"/>
              <a:t>Click to edit Master title style</a:t>
            </a:r>
            <a:endParaRPr lang="en-AU" dirty="0"/>
          </a:p>
        </p:txBody>
      </p:sp>
      <p:pic>
        <p:nvPicPr>
          <p:cNvPr id="6" name="Picture 5" descr="C:\Documents and Settings\z3349205\Desktop\Kristen - Marketing Services\New stuff\MEDAUST_footer RGB.jpg"/>
          <p:cNvPicPr/>
          <p:nvPr userDrawn="1"/>
        </p:nvPicPr>
        <p:blipFill>
          <a:blip r:embed="rId2" cstate="print"/>
          <a:srcRect/>
          <a:stretch>
            <a:fillRect/>
          </a:stretch>
        </p:blipFill>
        <p:spPr bwMode="auto">
          <a:xfrm>
            <a:off x="0" y="6116354"/>
            <a:ext cx="9147600" cy="741646"/>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0">
                <a:latin typeface="Microsoft Sans Serif" pitchFamily="34" charset="0"/>
                <a:cs typeface="Microsoft Sans Serif" pitchFamily="34" charset="0"/>
              </a:defRPr>
            </a:lvl1pPr>
          </a:lstStyle>
          <a:p>
            <a:r>
              <a:rPr lang="en-US" smtClean="0"/>
              <a:t>Click to edit Master title style</a:t>
            </a:r>
            <a:endParaRPr lang="en-AU"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000">
                <a:latin typeface="Microsoft Sans Serif" pitchFamily="34" charset="0"/>
                <a:cs typeface="Microsoft Sans Serif"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dirty="0"/>
          </a:p>
        </p:txBody>
      </p:sp>
      <p:sp>
        <p:nvSpPr>
          <p:cNvPr id="4" name="Text Placeholder 3"/>
          <p:cNvSpPr>
            <a:spLocks noGrp="1"/>
          </p:cNvSpPr>
          <p:nvPr>
            <p:ph type="body" sz="half" idx="2"/>
          </p:nvPr>
        </p:nvSpPr>
        <p:spPr>
          <a:xfrm>
            <a:off x="1792288" y="5367338"/>
            <a:ext cx="5486400" cy="437926"/>
          </a:xfrm>
          <a:prstGeom prst="rect">
            <a:avLst/>
          </a:prstGeom>
        </p:spPr>
        <p:txBody>
          <a:bodyPr/>
          <a:lstStyle>
            <a:lvl1pPr marL="0" indent="0">
              <a:buNone/>
              <a:defRPr sz="1400">
                <a:latin typeface="Microsoft Sans Serif" pitchFamily="34" charset="0"/>
                <a:cs typeface="Microsoft Sans Serif"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6" name="Picture 5" descr="C:\Documents and Settings\z3349205\Desktop\Kristen - Marketing Services\New stuff\MEDAUST_footer RGB.jpg"/>
          <p:cNvPicPr/>
          <p:nvPr userDrawn="1"/>
        </p:nvPicPr>
        <p:blipFill>
          <a:blip r:embed="rId2" cstate="print"/>
          <a:srcRect/>
          <a:stretch>
            <a:fillRect/>
          </a:stretch>
        </p:blipFill>
        <p:spPr bwMode="auto">
          <a:xfrm>
            <a:off x="0" y="6116354"/>
            <a:ext cx="9147600" cy="741646"/>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2" r:id="rId4"/>
    <p:sldLayoutId id="2147483781" r:id="rId5"/>
    <p:sldLayoutId id="2147483786" r:id="rId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Sommet" pitchFamily="50" charset="0"/>
        </a:defRPr>
      </a:lvl6pPr>
      <a:lvl7pPr marL="914400" algn="ctr" rtl="0" eaLnBrk="1" fontAlgn="base" hangingPunct="1">
        <a:spcBef>
          <a:spcPct val="0"/>
        </a:spcBef>
        <a:spcAft>
          <a:spcPct val="0"/>
        </a:spcAft>
        <a:defRPr sz="4400">
          <a:solidFill>
            <a:schemeClr val="tx1"/>
          </a:solidFill>
          <a:latin typeface="Sommet" pitchFamily="50" charset="0"/>
        </a:defRPr>
      </a:lvl7pPr>
      <a:lvl8pPr marL="1371600" algn="ctr" rtl="0" eaLnBrk="1" fontAlgn="base" hangingPunct="1">
        <a:spcBef>
          <a:spcPct val="0"/>
        </a:spcBef>
        <a:spcAft>
          <a:spcPct val="0"/>
        </a:spcAft>
        <a:defRPr sz="4400">
          <a:solidFill>
            <a:schemeClr val="tx1"/>
          </a:solidFill>
          <a:latin typeface="Sommet" pitchFamily="50" charset="0"/>
        </a:defRPr>
      </a:lvl8pPr>
      <a:lvl9pPr marL="1828800" algn="ctr" rtl="0" eaLnBrk="1" fontAlgn="base" hangingPunct="1">
        <a:spcBef>
          <a:spcPct val="0"/>
        </a:spcBef>
        <a:spcAft>
          <a:spcPct val="0"/>
        </a:spcAft>
        <a:defRPr sz="4400">
          <a:solidFill>
            <a:schemeClr val="tx1"/>
          </a:solidFill>
          <a:latin typeface="Sommet" pitchFamily="50"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19672" y="1674000"/>
            <a:ext cx="6660340" cy="576411"/>
          </a:xfrm>
        </p:spPr>
        <p:txBody>
          <a:bodyPr/>
          <a:lstStyle/>
          <a:p>
            <a:r>
              <a:rPr lang="en-AU" sz="2800" b="1" dirty="0" smtClean="0"/>
              <a:t>Alcohol Use and Harm Minimisation </a:t>
            </a:r>
            <a:endParaRPr lang="en-AU" sz="2800" b="1" dirty="0"/>
          </a:p>
        </p:txBody>
      </p:sp>
      <p:sp>
        <p:nvSpPr>
          <p:cNvPr id="4" name="Text Placeholder 3"/>
          <p:cNvSpPr>
            <a:spLocks noGrp="1"/>
          </p:cNvSpPr>
          <p:nvPr>
            <p:ph type="body" sz="quarter" idx="12"/>
          </p:nvPr>
        </p:nvSpPr>
        <p:spPr/>
        <p:txBody>
          <a:bodyPr/>
          <a:lstStyle/>
          <a:p>
            <a:r>
              <a:rPr lang="en-AU" dirty="0" smtClean="0"/>
              <a:t>School of Public Health </a:t>
            </a:r>
            <a:r>
              <a:rPr lang="en-AU" smtClean="0"/>
              <a:t>and Community Medicine</a:t>
            </a:r>
            <a:endParaRPr lang="en-AU"/>
          </a:p>
        </p:txBody>
      </p:sp>
      <p:sp>
        <p:nvSpPr>
          <p:cNvPr id="7" name="Text Placeholder 6"/>
          <p:cNvSpPr>
            <a:spLocks noGrp="1"/>
          </p:cNvSpPr>
          <p:nvPr>
            <p:ph type="body" sz="quarter" idx="11"/>
          </p:nvPr>
        </p:nvSpPr>
        <p:spPr>
          <a:xfrm>
            <a:off x="1907704" y="2224800"/>
            <a:ext cx="6373896" cy="772152"/>
          </a:xfrm>
        </p:spPr>
        <p:txBody>
          <a:bodyPr/>
          <a:lstStyle/>
          <a:p>
            <a:r>
              <a:rPr lang="en-AU" sz="2800" b="1" dirty="0" smtClean="0"/>
              <a:t>Among Australian University Students (AHMS)</a:t>
            </a:r>
            <a:endParaRPr lang="en-AU"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28592"/>
          </a:xfrm>
        </p:spPr>
        <p:txBody>
          <a:bodyPr/>
          <a:lstStyle/>
          <a:p>
            <a:pPr marL="0" indent="0">
              <a:buNone/>
            </a:pPr>
            <a:r>
              <a:rPr lang="en-AU" sz="2800" dirty="0"/>
              <a:t>Using the World Health Organisation (WHO) guidelines </a:t>
            </a:r>
            <a:r>
              <a:rPr lang="en-AU" sz="2800" dirty="0" smtClean="0"/>
              <a:t>participants </a:t>
            </a:r>
            <a:r>
              <a:rPr lang="en-AU" sz="2800" dirty="0"/>
              <a:t>grouped into 4 ‘risk’ groups</a:t>
            </a:r>
            <a:r>
              <a:rPr lang="en-AU" sz="2800" dirty="0" smtClean="0"/>
              <a:t>:</a:t>
            </a:r>
          </a:p>
          <a:p>
            <a:pPr marL="0" indent="0">
              <a:buNone/>
            </a:pPr>
            <a:endParaRPr lang="en-AU" dirty="0"/>
          </a:p>
          <a:p>
            <a:r>
              <a:rPr lang="en-AU" sz="2800" dirty="0"/>
              <a:t>low risk or abstinence </a:t>
            </a:r>
          </a:p>
          <a:p>
            <a:r>
              <a:rPr lang="en-AU" sz="2800" dirty="0"/>
              <a:t>use in excess of low risk guidelines </a:t>
            </a:r>
          </a:p>
          <a:p>
            <a:r>
              <a:rPr lang="en-AU" sz="2800" dirty="0"/>
              <a:t>harmful and hazardous drinking </a:t>
            </a:r>
          </a:p>
          <a:p>
            <a:r>
              <a:rPr lang="en-AU" sz="2800" dirty="0"/>
              <a:t>need to be clinically assessed for alcohol dependence </a:t>
            </a:r>
          </a:p>
          <a:p>
            <a:endParaRPr lang="en-AU" dirty="0" smtClean="0"/>
          </a:p>
          <a:p>
            <a:r>
              <a:rPr lang="en-AU" dirty="0"/>
              <a:t>(</a:t>
            </a:r>
            <a:r>
              <a:rPr lang="en-AU" dirty="0" err="1"/>
              <a:t>Babor</a:t>
            </a:r>
            <a:r>
              <a:rPr lang="en-AU" dirty="0"/>
              <a:t> et al. 2001),</a:t>
            </a:r>
          </a:p>
        </p:txBody>
      </p:sp>
    </p:spTree>
    <p:extLst>
      <p:ext uri="{BB962C8B-B14F-4D97-AF65-F5344CB8AC3E}">
        <p14:creationId xmlns:p14="http://schemas.microsoft.com/office/powerpoint/2010/main" val="305983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lstStyle/>
          <a:p>
            <a:r>
              <a:rPr lang="en-AU" b="1" dirty="0" smtClean="0"/>
              <a:t>Results (Colleges)</a:t>
            </a:r>
            <a:endParaRPr lang="en-AU" dirty="0"/>
          </a:p>
        </p:txBody>
      </p:sp>
      <p:sp>
        <p:nvSpPr>
          <p:cNvPr id="3" name="Content Placeholder 2"/>
          <p:cNvSpPr>
            <a:spLocks noGrp="1"/>
          </p:cNvSpPr>
          <p:nvPr>
            <p:ph idx="1"/>
          </p:nvPr>
        </p:nvSpPr>
        <p:spPr>
          <a:xfrm>
            <a:off x="457200" y="1124744"/>
            <a:ext cx="8229600" cy="4680520"/>
          </a:xfrm>
        </p:spPr>
        <p:txBody>
          <a:bodyPr/>
          <a:lstStyle/>
          <a:p>
            <a:r>
              <a:rPr lang="en-AU" sz="2400" dirty="0" smtClean="0"/>
              <a:t>40</a:t>
            </a:r>
            <a:r>
              <a:rPr lang="en-AU" sz="2400" dirty="0"/>
              <a:t>% &gt; ‘in excess of low risk’ or harmful</a:t>
            </a:r>
          </a:p>
          <a:p>
            <a:r>
              <a:rPr lang="en-AU" sz="2400" dirty="0" smtClean="0"/>
              <a:t>Approx. </a:t>
            </a:r>
            <a:r>
              <a:rPr lang="en-AU" sz="2400" dirty="0"/>
              <a:t>24% drink six times or more per week</a:t>
            </a:r>
          </a:p>
          <a:p>
            <a:r>
              <a:rPr lang="en-AU" sz="2400" dirty="0"/>
              <a:t>Approx. 23% consumed seven or more drinks at any one drinking session </a:t>
            </a:r>
          </a:p>
          <a:p>
            <a:endParaRPr lang="en-AU" sz="2400" dirty="0" smtClean="0"/>
          </a:p>
          <a:p>
            <a:r>
              <a:rPr lang="en-AU" sz="2400" dirty="0" smtClean="0"/>
              <a:t>N.B</a:t>
            </a:r>
            <a:r>
              <a:rPr lang="en-AU" sz="2400" dirty="0"/>
              <a:t>. 350 residential-college students participated in the survey;</a:t>
            </a:r>
          </a:p>
          <a:p>
            <a:r>
              <a:rPr lang="en-AU" sz="2400" dirty="0" smtClean="0"/>
              <a:t>Majority: </a:t>
            </a:r>
            <a:r>
              <a:rPr lang="en-AU" sz="2400" dirty="0"/>
              <a:t>young women </a:t>
            </a:r>
            <a:r>
              <a:rPr lang="en-AU" sz="2400" dirty="0" smtClean="0"/>
              <a:t>less </a:t>
            </a:r>
            <a:r>
              <a:rPr lang="en-AU" sz="2400" dirty="0"/>
              <a:t>likely than men to report harmful or hazardous levels of </a:t>
            </a:r>
            <a:r>
              <a:rPr lang="en-AU" sz="2400" dirty="0" smtClean="0"/>
              <a:t>drinking</a:t>
            </a:r>
            <a:endParaRPr lang="en-AU" sz="2400" dirty="0"/>
          </a:p>
          <a:p>
            <a:r>
              <a:rPr lang="en-AU" sz="2400" b="1" u="sng" dirty="0"/>
              <a:t>Suggests</a:t>
            </a:r>
            <a:r>
              <a:rPr lang="en-AU" sz="2400" dirty="0"/>
              <a:t>: </a:t>
            </a:r>
            <a:r>
              <a:rPr lang="en-AU" sz="2400" dirty="0" smtClean="0"/>
              <a:t>actual &amp; overall frequent </a:t>
            </a:r>
            <a:r>
              <a:rPr lang="en-AU" sz="2400" dirty="0"/>
              <a:t>and/or heavy/risky drinking is higher than reported in the survey</a:t>
            </a:r>
          </a:p>
          <a:p>
            <a:endParaRPr lang="en-AU" dirty="0"/>
          </a:p>
        </p:txBody>
      </p:sp>
    </p:spTree>
    <p:extLst>
      <p:ext uri="{BB962C8B-B14F-4D97-AF65-F5344CB8AC3E}">
        <p14:creationId xmlns:p14="http://schemas.microsoft.com/office/powerpoint/2010/main" val="191717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4968552"/>
          </a:xfrm>
        </p:spPr>
        <p:txBody>
          <a:bodyPr/>
          <a:lstStyle/>
          <a:p>
            <a:pPr marL="0" indent="0">
              <a:lnSpc>
                <a:spcPct val="150000"/>
              </a:lnSpc>
              <a:spcAft>
                <a:spcPts val="600"/>
              </a:spcAft>
              <a:buNone/>
            </a:pPr>
            <a:r>
              <a:rPr lang="en-AU" sz="2800" dirty="0" smtClean="0"/>
              <a:t>There were marked </a:t>
            </a:r>
            <a:r>
              <a:rPr lang="en-AU" sz="2800" dirty="0"/>
              <a:t>differences </a:t>
            </a:r>
            <a:r>
              <a:rPr lang="en-AU" sz="2800" dirty="0" smtClean="0"/>
              <a:t>in </a:t>
            </a:r>
            <a:r>
              <a:rPr lang="en-AU" sz="2800" dirty="0"/>
              <a:t>rates of harmful drinking between residential-college students and </a:t>
            </a:r>
            <a:r>
              <a:rPr lang="en-AU" sz="2800" dirty="0" smtClean="0"/>
              <a:t>non-college university </a:t>
            </a:r>
            <a:r>
              <a:rPr lang="en-AU" sz="2800" dirty="0"/>
              <a:t>students living at home in family settings or with a </a:t>
            </a:r>
            <a:r>
              <a:rPr lang="en-AU" sz="2800" dirty="0" smtClean="0"/>
              <a:t>partner</a:t>
            </a:r>
          </a:p>
          <a:p>
            <a:pPr marL="0" indent="0">
              <a:lnSpc>
                <a:spcPct val="150000"/>
              </a:lnSpc>
              <a:spcAft>
                <a:spcPts val="600"/>
              </a:spcAft>
              <a:buNone/>
            </a:pPr>
            <a:endParaRPr lang="en-AU" sz="2800" dirty="0" smtClean="0"/>
          </a:p>
          <a:p>
            <a:pPr marL="0" indent="0">
              <a:lnSpc>
                <a:spcPct val="150000"/>
              </a:lnSpc>
              <a:spcAft>
                <a:spcPts val="600"/>
              </a:spcAft>
              <a:buNone/>
            </a:pPr>
            <a:r>
              <a:rPr lang="en-AU" sz="2800" b="1" dirty="0" smtClean="0"/>
              <a:t>See Table </a:t>
            </a:r>
            <a:r>
              <a:rPr lang="en-AU" sz="2800" b="1" dirty="0"/>
              <a:t>1 </a:t>
            </a:r>
            <a:r>
              <a:rPr lang="en-AU" sz="2800" b="1" dirty="0" smtClean="0"/>
              <a:t>below : </a:t>
            </a:r>
            <a:r>
              <a:rPr lang="en-AU" sz="2800" b="1" dirty="0"/>
              <a:t>Living situation by percentage reporting harmful </a:t>
            </a:r>
            <a:r>
              <a:rPr lang="en-AU" sz="2800" b="1" dirty="0" smtClean="0"/>
              <a:t>drinking </a:t>
            </a:r>
            <a:r>
              <a:rPr lang="en-AU" b="1" dirty="0"/>
              <a:t>(</a:t>
            </a:r>
            <a:r>
              <a:rPr lang="en-AU" b="1" dirty="0" err="1"/>
              <a:t>Germov</a:t>
            </a:r>
            <a:r>
              <a:rPr lang="en-AU" b="1" dirty="0"/>
              <a:t> et al.)</a:t>
            </a:r>
            <a:endParaRPr lang="en-AU" dirty="0"/>
          </a:p>
          <a:p>
            <a:pPr marL="0" indent="0">
              <a:lnSpc>
                <a:spcPct val="150000"/>
              </a:lnSpc>
              <a:spcAft>
                <a:spcPts val="600"/>
              </a:spcAft>
              <a:buNone/>
            </a:pPr>
            <a:endParaRPr lang="en-AU" sz="2800" dirty="0"/>
          </a:p>
          <a:p>
            <a:endParaRPr lang="en-AU" dirty="0"/>
          </a:p>
        </p:txBody>
      </p:sp>
    </p:spTree>
    <p:extLst>
      <p:ext uri="{BB962C8B-B14F-4D97-AF65-F5344CB8AC3E}">
        <p14:creationId xmlns:p14="http://schemas.microsoft.com/office/powerpoint/2010/main" val="1543557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90755907"/>
              </p:ext>
            </p:extLst>
          </p:nvPr>
        </p:nvGraphicFramePr>
        <p:xfrm>
          <a:off x="467545" y="332656"/>
          <a:ext cx="7920879" cy="6071139"/>
        </p:xfrm>
        <a:graphic>
          <a:graphicData uri="http://schemas.openxmlformats.org/drawingml/2006/table">
            <a:tbl>
              <a:tblPr firstRow="1" firstCol="1" bandRow="1">
                <a:tableStyleId>{5C22544A-7EE6-4342-B048-85BDC9FD1C3A}</a:tableStyleId>
              </a:tblPr>
              <a:tblGrid>
                <a:gridCol w="2130889"/>
                <a:gridCol w="1399069"/>
                <a:gridCol w="1504895"/>
                <a:gridCol w="1381131"/>
                <a:gridCol w="1504895"/>
              </a:tblGrid>
              <a:tr h="1002720">
                <a:tc>
                  <a:txBody>
                    <a:bodyPr/>
                    <a:lstStyle/>
                    <a:p>
                      <a:pPr>
                        <a:lnSpc>
                          <a:spcPct val="107000"/>
                        </a:lnSpc>
                        <a:spcAft>
                          <a:spcPts val="800"/>
                        </a:spcAft>
                      </a:pPr>
                      <a:r>
                        <a:rPr lang="en-AU" sz="2000" dirty="0">
                          <a:effectLst/>
                        </a:rPr>
                        <a:t>Students’ living situation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000" dirty="0">
                          <a:effectLst/>
                        </a:rPr>
                        <a:t>Harmful drinking </a:t>
                      </a:r>
                    </a:p>
                    <a:p>
                      <a:pPr>
                        <a:lnSpc>
                          <a:spcPct val="107000"/>
                        </a:lnSpc>
                        <a:spcAft>
                          <a:spcPts val="800"/>
                        </a:spcAft>
                      </a:pPr>
                      <a:r>
                        <a:rPr lang="en-AU" sz="2000" dirty="0">
                          <a:effectLst/>
                        </a:rPr>
                        <a:t>(AUDIT score 10+)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000" dirty="0">
                          <a:effectLst/>
                        </a:rPr>
                        <a:t>Drinking frequency 2+ </a:t>
                      </a:r>
                      <a:r>
                        <a:rPr lang="en-AU" sz="2000" dirty="0" smtClean="0">
                          <a:effectLst/>
                        </a:rPr>
                        <a:t>x/week</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000" dirty="0">
                          <a:effectLst/>
                        </a:rPr>
                        <a:t>Drinking frequency 6+ </a:t>
                      </a:r>
                      <a:r>
                        <a:rPr lang="en-AU" sz="2000" dirty="0" smtClean="0">
                          <a:effectLst/>
                        </a:rPr>
                        <a:t>x/week</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000">
                          <a:effectLst/>
                        </a:rPr>
                        <a:t>Typical amount / session 7+ drinks</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8379">
                <a:tc>
                  <a:txBody>
                    <a:bodyPr/>
                    <a:lstStyle/>
                    <a:p>
                      <a:pPr>
                        <a:lnSpc>
                          <a:spcPct val="150000"/>
                        </a:lnSpc>
                        <a:spcAft>
                          <a:spcPts val="800"/>
                        </a:spcAft>
                      </a:pPr>
                      <a:r>
                        <a:rPr lang="en-AU" sz="2000">
                          <a:effectLst/>
                        </a:rPr>
                        <a:t>With partner</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24.6</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34.1</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dirty="0">
                          <a:effectLst/>
                        </a:rPr>
                        <a:t>11.6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dirty="0">
                          <a:effectLst/>
                        </a:rPr>
                        <a:t>13.2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8379">
                <a:tc>
                  <a:txBody>
                    <a:bodyPr/>
                    <a:lstStyle/>
                    <a:p>
                      <a:pPr>
                        <a:lnSpc>
                          <a:spcPct val="150000"/>
                        </a:lnSpc>
                        <a:spcAft>
                          <a:spcPts val="800"/>
                        </a:spcAft>
                      </a:pPr>
                      <a:r>
                        <a:rPr lang="en-AU" sz="2000">
                          <a:effectLst/>
                        </a:rPr>
                        <a:t>Family home</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26.6</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20.5</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13.1</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dirty="0">
                          <a:effectLst/>
                        </a:rPr>
                        <a:t>16.8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8379">
                <a:tc>
                  <a:txBody>
                    <a:bodyPr/>
                    <a:lstStyle/>
                    <a:p>
                      <a:pPr>
                        <a:lnSpc>
                          <a:spcPct val="150000"/>
                        </a:lnSpc>
                        <a:spcAft>
                          <a:spcPts val="800"/>
                        </a:spcAft>
                      </a:pPr>
                      <a:r>
                        <a:rPr lang="en-AU" sz="2000">
                          <a:effectLst/>
                        </a:rPr>
                        <a:t>College/residence</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dirty="0">
                          <a:effectLst/>
                        </a:rPr>
                        <a:t>41.3</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50000"/>
                        </a:lnSpc>
                        <a:spcAft>
                          <a:spcPts val="800"/>
                        </a:spcAft>
                      </a:pPr>
                      <a:r>
                        <a:rPr lang="en-AU" sz="2000" dirty="0">
                          <a:effectLst/>
                        </a:rPr>
                        <a:t>36.7</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50000"/>
                        </a:lnSpc>
                        <a:spcAft>
                          <a:spcPts val="800"/>
                        </a:spcAft>
                      </a:pPr>
                      <a:r>
                        <a:rPr lang="en-AU" sz="2000" dirty="0">
                          <a:effectLst/>
                        </a:rPr>
                        <a:t>24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50000"/>
                        </a:lnSpc>
                        <a:spcAft>
                          <a:spcPts val="800"/>
                        </a:spcAft>
                      </a:pPr>
                      <a:r>
                        <a:rPr lang="en-AU" sz="2000" dirty="0">
                          <a:effectLst/>
                        </a:rPr>
                        <a:t>22.8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r>
              <a:tr h="908379">
                <a:tc>
                  <a:txBody>
                    <a:bodyPr/>
                    <a:lstStyle/>
                    <a:p>
                      <a:pPr>
                        <a:lnSpc>
                          <a:spcPct val="150000"/>
                        </a:lnSpc>
                        <a:spcAft>
                          <a:spcPts val="800"/>
                        </a:spcAft>
                      </a:pPr>
                      <a:r>
                        <a:rPr lang="en-AU" sz="2000">
                          <a:effectLst/>
                        </a:rPr>
                        <a:t>Shared house</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41.3</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32.1</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18.9</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dirty="0">
                          <a:effectLst/>
                        </a:rPr>
                        <a:t>20.7</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99322">
                <a:tc>
                  <a:txBody>
                    <a:bodyPr/>
                    <a:lstStyle/>
                    <a:p>
                      <a:pPr>
                        <a:lnSpc>
                          <a:spcPct val="150000"/>
                        </a:lnSpc>
                        <a:spcAft>
                          <a:spcPts val="800"/>
                        </a:spcAft>
                      </a:pPr>
                      <a:r>
                        <a:rPr lang="en-AU" sz="2000" dirty="0">
                          <a:effectLst/>
                        </a:rPr>
                        <a:t>Live alone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37</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25.7</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a:effectLst/>
                        </a:rPr>
                        <a:t>17</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n-AU" sz="2000" dirty="0">
                          <a:effectLs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20858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r>
              <a:rPr lang="en-AU" b="1" dirty="0"/>
              <a:t>Deterrents: reasons for </a:t>
            </a:r>
            <a:r>
              <a:rPr lang="en-AU" b="1" dirty="0" smtClean="0"/>
              <a:t>abstaining </a:t>
            </a:r>
            <a:r>
              <a:rPr lang="en-AU" b="1" dirty="0"/>
              <a:t>or reducing consumption on any occasion</a:t>
            </a:r>
            <a:r>
              <a:rPr lang="en-AU" dirty="0"/>
              <a:t/>
            </a:r>
            <a:br>
              <a:rPr lang="en-AU" dirty="0"/>
            </a:br>
            <a:endParaRPr lang="en-AU" dirty="0"/>
          </a:p>
        </p:txBody>
      </p:sp>
      <p:sp>
        <p:nvSpPr>
          <p:cNvPr id="3" name="Content Placeholder 2"/>
          <p:cNvSpPr>
            <a:spLocks noGrp="1"/>
          </p:cNvSpPr>
          <p:nvPr>
            <p:ph idx="1"/>
          </p:nvPr>
        </p:nvSpPr>
        <p:spPr/>
        <p:txBody>
          <a:bodyPr/>
          <a:lstStyle/>
          <a:p>
            <a:pPr>
              <a:buFont typeface="+mj-lt"/>
              <a:buAutoNum type="arabicPeriod"/>
            </a:pPr>
            <a:r>
              <a:rPr lang="en-AU" sz="2800" dirty="0"/>
              <a:t>‘I’m going to drive’ (83%) </a:t>
            </a:r>
          </a:p>
          <a:p>
            <a:pPr>
              <a:buFont typeface="+mj-lt"/>
              <a:buAutoNum type="arabicPeriod"/>
            </a:pPr>
            <a:r>
              <a:rPr lang="en-AU" sz="2800" dirty="0"/>
              <a:t>‘I don’t want to lose control’ (64%) </a:t>
            </a:r>
          </a:p>
          <a:p>
            <a:pPr>
              <a:buFont typeface="+mj-lt"/>
              <a:buAutoNum type="arabicPeriod"/>
            </a:pPr>
            <a:r>
              <a:rPr lang="en-AU" sz="2800" dirty="0"/>
              <a:t>‘it costs too much money’ (63%) </a:t>
            </a:r>
          </a:p>
          <a:p>
            <a:endParaRPr lang="en-AU" dirty="0" smtClean="0"/>
          </a:p>
          <a:p>
            <a:pPr marL="0" indent="0">
              <a:buNone/>
            </a:pPr>
            <a:r>
              <a:rPr lang="en-AU" sz="2400" b="1" dirty="0"/>
              <a:t>Significance for residential-college students’ drinking: </a:t>
            </a:r>
          </a:p>
          <a:p>
            <a:pPr marL="0" indent="0">
              <a:buNone/>
            </a:pPr>
            <a:endParaRPr lang="en-AU" sz="2400" dirty="0" smtClean="0"/>
          </a:p>
          <a:p>
            <a:pPr marL="0" indent="0">
              <a:buNone/>
            </a:pPr>
            <a:r>
              <a:rPr lang="en-AU" sz="2400" dirty="0" smtClean="0"/>
              <a:t>Deterrents 1 </a:t>
            </a:r>
            <a:r>
              <a:rPr lang="en-AU" sz="2400" dirty="0"/>
              <a:t>and 3 are </a:t>
            </a:r>
            <a:r>
              <a:rPr lang="en-AU" sz="2400" u="sng" dirty="0"/>
              <a:t>not</a:t>
            </a:r>
            <a:r>
              <a:rPr lang="en-AU" sz="2400" dirty="0"/>
              <a:t> applicable. Therefore </a:t>
            </a:r>
            <a:r>
              <a:rPr lang="en-AU" sz="2400" b="1" i="1" dirty="0"/>
              <a:t>the main barriers to students’ drinking are also the main barriers to harm minimisation. </a:t>
            </a:r>
          </a:p>
          <a:p>
            <a:endParaRPr lang="en-AU" dirty="0"/>
          </a:p>
        </p:txBody>
      </p:sp>
    </p:spTree>
    <p:extLst>
      <p:ext uri="{BB962C8B-B14F-4D97-AF65-F5344CB8AC3E}">
        <p14:creationId xmlns:p14="http://schemas.microsoft.com/office/powerpoint/2010/main" val="2420300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472608"/>
          </a:xfrm>
        </p:spPr>
        <p:txBody>
          <a:bodyPr/>
          <a:lstStyle/>
          <a:p>
            <a:pPr marL="0" indent="0">
              <a:buNone/>
            </a:pPr>
            <a:r>
              <a:rPr lang="en-AU" sz="2400" dirty="0"/>
              <a:t>The combined survey data suggests that being a residential-college student was more strongly associated with</a:t>
            </a:r>
            <a:r>
              <a:rPr lang="en-AU" sz="2400" dirty="0" smtClean="0"/>
              <a:t>:</a:t>
            </a:r>
          </a:p>
          <a:p>
            <a:pPr marL="0" indent="0">
              <a:buNone/>
            </a:pPr>
            <a:endParaRPr lang="en-AU" dirty="0"/>
          </a:p>
          <a:p>
            <a:r>
              <a:rPr lang="en-AU" sz="2400" dirty="0"/>
              <a:t>attending residential-college parties where alcohol is unlimited </a:t>
            </a:r>
            <a:r>
              <a:rPr lang="en-AU" sz="2400" dirty="0" smtClean="0"/>
              <a:t>and/or </a:t>
            </a:r>
            <a:r>
              <a:rPr lang="en-AU" sz="2400" dirty="0"/>
              <a:t>freely/cheaply available</a:t>
            </a:r>
            <a:r>
              <a:rPr lang="en-AU" sz="2400" dirty="0" smtClean="0"/>
              <a:t>;</a:t>
            </a:r>
          </a:p>
          <a:p>
            <a:pPr marL="0" indent="0">
              <a:buNone/>
            </a:pPr>
            <a:endParaRPr lang="en-AU" dirty="0"/>
          </a:p>
          <a:p>
            <a:r>
              <a:rPr lang="en-AU" sz="2400" dirty="0"/>
              <a:t>drinking at more harmful levels than non-college university students; </a:t>
            </a:r>
            <a:endParaRPr lang="en-AU" sz="2400" dirty="0" smtClean="0"/>
          </a:p>
          <a:p>
            <a:pPr marL="0" indent="0">
              <a:buNone/>
            </a:pPr>
            <a:endParaRPr lang="en-AU" dirty="0"/>
          </a:p>
          <a:p>
            <a:r>
              <a:rPr lang="en-AU" sz="2400" dirty="0"/>
              <a:t>experiencing significant rates of alcohol-related problems </a:t>
            </a:r>
          </a:p>
          <a:p>
            <a:endParaRPr lang="en-AU" sz="2400" dirty="0"/>
          </a:p>
        </p:txBody>
      </p:sp>
    </p:spTree>
    <p:extLst>
      <p:ext uri="{BB962C8B-B14F-4D97-AF65-F5344CB8AC3E}">
        <p14:creationId xmlns:p14="http://schemas.microsoft.com/office/powerpoint/2010/main" val="2326104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Implications for Harm Minimisation</a:t>
            </a:r>
            <a:r>
              <a:rPr lang="en-AU" dirty="0"/>
              <a:t/>
            </a:r>
            <a:br>
              <a:rPr lang="en-AU" dirty="0"/>
            </a:br>
            <a:endParaRPr lang="en-AU" dirty="0"/>
          </a:p>
        </p:txBody>
      </p:sp>
      <p:sp>
        <p:nvSpPr>
          <p:cNvPr id="3" name="Content Placeholder 2"/>
          <p:cNvSpPr>
            <a:spLocks noGrp="1"/>
          </p:cNvSpPr>
          <p:nvPr>
            <p:ph idx="1"/>
          </p:nvPr>
        </p:nvSpPr>
        <p:spPr/>
        <p:txBody>
          <a:bodyPr/>
          <a:lstStyle/>
          <a:p>
            <a:pPr marL="0" indent="0">
              <a:lnSpc>
                <a:spcPct val="150000"/>
              </a:lnSpc>
              <a:spcAft>
                <a:spcPts val="600"/>
              </a:spcAft>
              <a:buNone/>
            </a:pPr>
            <a:r>
              <a:rPr lang="en-AU" sz="2800" dirty="0" smtClean="0"/>
              <a:t>Residential-college </a:t>
            </a:r>
            <a:r>
              <a:rPr lang="en-AU" sz="2800" dirty="0"/>
              <a:t>students may not have the same degree of opportunity to abstain from or limit alcohol use as non-college students - particularly in relation to public regulations that limit access to and use of alcohol such as the costs of purchase and the legal prohibitions on drinking and driving.</a:t>
            </a:r>
          </a:p>
          <a:p>
            <a:endParaRPr lang="en-AU" dirty="0"/>
          </a:p>
        </p:txBody>
      </p:sp>
    </p:spTree>
    <p:extLst>
      <p:ext uri="{BB962C8B-B14F-4D97-AF65-F5344CB8AC3E}">
        <p14:creationId xmlns:p14="http://schemas.microsoft.com/office/powerpoint/2010/main" val="1065150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t>Qualitative Studies </a:t>
            </a:r>
            <a:br>
              <a:rPr lang="en-AU" b="1" dirty="0"/>
            </a:br>
            <a:endParaRPr lang="en-AU" dirty="0"/>
          </a:p>
        </p:txBody>
      </p:sp>
      <p:sp>
        <p:nvSpPr>
          <p:cNvPr id="3" name="Content Placeholder 2"/>
          <p:cNvSpPr>
            <a:spLocks noGrp="1"/>
          </p:cNvSpPr>
          <p:nvPr>
            <p:ph idx="1"/>
          </p:nvPr>
        </p:nvSpPr>
        <p:spPr/>
        <p:txBody>
          <a:bodyPr/>
          <a:lstStyle/>
          <a:p>
            <a:r>
              <a:rPr lang="en-AU" sz="2800" dirty="0" smtClean="0"/>
              <a:t>Study 2: individual interviews</a:t>
            </a:r>
          </a:p>
          <a:p>
            <a:r>
              <a:rPr lang="en-AU" sz="2800" dirty="0" smtClean="0"/>
              <a:t>Study 3: focus groups</a:t>
            </a:r>
          </a:p>
          <a:p>
            <a:r>
              <a:rPr lang="en-AU" sz="2800" dirty="0" smtClean="0"/>
              <a:t>College and non-college UG students</a:t>
            </a:r>
          </a:p>
          <a:p>
            <a:r>
              <a:rPr lang="en-AU" sz="2800" dirty="0" smtClean="0"/>
              <a:t>4 universities, 3 cities </a:t>
            </a:r>
            <a:endParaRPr lang="en-AU" sz="2800" dirty="0"/>
          </a:p>
          <a:p>
            <a:r>
              <a:rPr lang="en-AU" sz="2800" dirty="0"/>
              <a:t>5 + 3* residential </a:t>
            </a:r>
            <a:r>
              <a:rPr lang="en-AU" sz="2800" dirty="0" smtClean="0"/>
              <a:t>colleges, 2 cities + regional</a:t>
            </a:r>
            <a:endParaRPr lang="en-AU" sz="2800" dirty="0"/>
          </a:p>
          <a:p>
            <a:r>
              <a:rPr lang="en-AU" sz="2800" dirty="0" smtClean="0"/>
              <a:t>Total students: 180</a:t>
            </a:r>
          </a:p>
          <a:p>
            <a:endParaRPr lang="en-AU" sz="2800" dirty="0"/>
          </a:p>
          <a:p>
            <a:pPr marL="0" indent="0">
              <a:buNone/>
            </a:pPr>
            <a:r>
              <a:rPr lang="en-AU" sz="2800" dirty="0"/>
              <a:t>*students recruited from non-participating colleges</a:t>
            </a:r>
          </a:p>
          <a:p>
            <a:endParaRPr lang="en-AU" sz="2800" dirty="0"/>
          </a:p>
        </p:txBody>
      </p:sp>
    </p:spTree>
    <p:extLst>
      <p:ext uri="{BB962C8B-B14F-4D97-AF65-F5344CB8AC3E}">
        <p14:creationId xmlns:p14="http://schemas.microsoft.com/office/powerpoint/2010/main" val="4018101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48072"/>
          </a:xfrm>
        </p:spPr>
        <p:txBody>
          <a:bodyPr/>
          <a:lstStyle/>
          <a:p>
            <a:r>
              <a:rPr lang="en-US" b="1" dirty="0"/>
              <a:t>Study 3: Focus </a:t>
            </a:r>
            <a:r>
              <a:rPr lang="en-US" b="1" dirty="0" smtClean="0"/>
              <a:t>Groups – Julie Hepworth</a:t>
            </a:r>
            <a:endParaRPr lang="en-AU" dirty="0"/>
          </a:p>
        </p:txBody>
      </p:sp>
      <p:sp>
        <p:nvSpPr>
          <p:cNvPr id="3" name="Content Placeholder 2"/>
          <p:cNvSpPr>
            <a:spLocks noGrp="1"/>
          </p:cNvSpPr>
          <p:nvPr>
            <p:ph idx="1"/>
          </p:nvPr>
        </p:nvSpPr>
        <p:spPr>
          <a:xfrm>
            <a:off x="457200" y="1124744"/>
            <a:ext cx="8229600" cy="4680520"/>
          </a:xfrm>
        </p:spPr>
        <p:txBody>
          <a:bodyPr/>
          <a:lstStyle/>
          <a:p>
            <a:pPr>
              <a:spcAft>
                <a:spcPts val="600"/>
              </a:spcAft>
            </a:pPr>
            <a:r>
              <a:rPr lang="en-AU" sz="2400" dirty="0"/>
              <a:t>45-60 minutes and </a:t>
            </a:r>
            <a:r>
              <a:rPr lang="en-AU" sz="2400" dirty="0" smtClean="0"/>
              <a:t>audio-recorded</a:t>
            </a:r>
            <a:endParaRPr lang="en-AU" sz="2400" dirty="0"/>
          </a:p>
          <a:p>
            <a:pPr>
              <a:spcAft>
                <a:spcPts val="600"/>
              </a:spcAft>
            </a:pPr>
            <a:r>
              <a:rPr lang="en-AU" sz="2400" dirty="0"/>
              <a:t>thematic </a:t>
            </a:r>
            <a:r>
              <a:rPr lang="en-AU" sz="2400" dirty="0" smtClean="0"/>
              <a:t>analysis</a:t>
            </a:r>
            <a:endParaRPr lang="en-AU" sz="2400" dirty="0"/>
          </a:p>
          <a:p>
            <a:pPr>
              <a:spcAft>
                <a:spcPts val="600"/>
              </a:spcAft>
            </a:pPr>
            <a:r>
              <a:rPr lang="en-AU" sz="2400" dirty="0"/>
              <a:t>three main themes and </a:t>
            </a:r>
            <a:r>
              <a:rPr lang="en-AU" sz="2400" dirty="0" smtClean="0"/>
              <a:t>sub-themes </a:t>
            </a:r>
            <a:endParaRPr lang="en-AU" sz="2400" dirty="0"/>
          </a:p>
          <a:p>
            <a:pPr>
              <a:spcAft>
                <a:spcPts val="600"/>
              </a:spcAft>
            </a:pPr>
            <a:r>
              <a:rPr lang="en-AU" sz="2400" dirty="0"/>
              <a:t>principles of discursive psychology </a:t>
            </a:r>
            <a:endParaRPr lang="en-AU" sz="2400" dirty="0" smtClean="0"/>
          </a:p>
          <a:p>
            <a:pPr>
              <a:spcAft>
                <a:spcPts val="600"/>
              </a:spcAft>
            </a:pPr>
            <a:r>
              <a:rPr lang="en-AU" sz="2400" dirty="0" smtClean="0"/>
              <a:t>examining </a:t>
            </a:r>
            <a:r>
              <a:rPr lang="en-AU" sz="2400" dirty="0"/>
              <a:t>how participants describe their own and others’ behaviour and the university and/or college contexts in which their drinking or non-drinking took </a:t>
            </a:r>
            <a:r>
              <a:rPr lang="en-AU" sz="2400" dirty="0" smtClean="0"/>
              <a:t>place</a:t>
            </a:r>
            <a:endParaRPr lang="en-AU" sz="2400" dirty="0"/>
          </a:p>
          <a:p>
            <a:pPr marL="0" indent="0">
              <a:buNone/>
            </a:pPr>
            <a:endParaRPr lang="en-AU" dirty="0"/>
          </a:p>
        </p:txBody>
      </p:sp>
    </p:spTree>
    <p:extLst>
      <p:ext uri="{BB962C8B-B14F-4D97-AF65-F5344CB8AC3E}">
        <p14:creationId xmlns:p14="http://schemas.microsoft.com/office/powerpoint/2010/main" val="3487833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txBody>
          <a:bodyPr/>
          <a:lstStyle/>
          <a:p>
            <a:r>
              <a:rPr lang="en-AU" b="1" dirty="0"/>
              <a:t>Results</a:t>
            </a:r>
            <a:r>
              <a:rPr lang="en-AU" dirty="0"/>
              <a:t/>
            </a:r>
            <a:br>
              <a:rPr lang="en-AU" dirty="0"/>
            </a:br>
            <a:endParaRPr lang="en-AU" dirty="0"/>
          </a:p>
        </p:txBody>
      </p:sp>
      <p:sp>
        <p:nvSpPr>
          <p:cNvPr id="3" name="Content Placeholder 2"/>
          <p:cNvSpPr>
            <a:spLocks noGrp="1"/>
          </p:cNvSpPr>
          <p:nvPr>
            <p:ph idx="1"/>
          </p:nvPr>
        </p:nvSpPr>
        <p:spPr>
          <a:xfrm>
            <a:off x="457200" y="1196752"/>
            <a:ext cx="8229600" cy="4608512"/>
          </a:xfrm>
        </p:spPr>
        <p:txBody>
          <a:bodyPr/>
          <a:lstStyle/>
          <a:p>
            <a:r>
              <a:rPr lang="en-AU" sz="2400" dirty="0"/>
              <a:t>Students talk about ‘pressure’ to make sense of harmful alcohol use or drinking ‘in excess of low risk</a:t>
            </a:r>
            <a:r>
              <a:rPr lang="en-AU" sz="2400" dirty="0" smtClean="0"/>
              <a:t>’</a:t>
            </a:r>
          </a:p>
          <a:p>
            <a:pPr marL="0" indent="0">
              <a:buNone/>
            </a:pPr>
            <a:endParaRPr lang="en-AU" dirty="0"/>
          </a:p>
          <a:p>
            <a:r>
              <a:rPr lang="en-AU" sz="2400" dirty="0"/>
              <a:t>‘Pressure’ absolved them of individual responsibility for their participation in harmful </a:t>
            </a:r>
            <a:r>
              <a:rPr lang="en-AU" sz="2400" dirty="0" smtClean="0"/>
              <a:t>drinking</a:t>
            </a:r>
          </a:p>
          <a:p>
            <a:pPr marL="0" indent="0">
              <a:buNone/>
            </a:pPr>
            <a:r>
              <a:rPr lang="en-AU" sz="2400" dirty="0" smtClean="0"/>
              <a:t> </a:t>
            </a:r>
          </a:p>
          <a:p>
            <a:r>
              <a:rPr lang="en-AU" sz="2400" dirty="0"/>
              <a:t>Pressure was constituted by three main themes: </a:t>
            </a:r>
            <a:endParaRPr lang="en-AU" sz="2400" dirty="0" smtClean="0"/>
          </a:p>
          <a:p>
            <a:pPr marL="0" indent="0">
              <a:buNone/>
            </a:pPr>
            <a:endParaRPr lang="en-AU" sz="2400" dirty="0"/>
          </a:p>
          <a:p>
            <a:pPr marL="800100" lvl="2" indent="0">
              <a:buNone/>
            </a:pPr>
            <a:r>
              <a:rPr lang="en-AU" sz="2400" dirty="0"/>
              <a:t>(1) minimising choice; </a:t>
            </a:r>
          </a:p>
          <a:p>
            <a:pPr marL="800100" lvl="2" indent="0">
              <a:buNone/>
            </a:pPr>
            <a:r>
              <a:rPr lang="en-AU" sz="2400" dirty="0"/>
              <a:t>(2) explaining drinking as culture; </a:t>
            </a:r>
          </a:p>
          <a:p>
            <a:pPr marL="800100" lvl="2" indent="0">
              <a:buNone/>
            </a:pPr>
            <a:r>
              <a:rPr lang="en-AU" sz="2400" dirty="0"/>
              <a:t>(3) resisting peer </a:t>
            </a:r>
            <a:r>
              <a:rPr lang="en-AU" sz="2400" dirty="0" smtClean="0"/>
              <a:t>pressure </a:t>
            </a:r>
            <a:endParaRPr lang="en-AU" sz="2400" dirty="0"/>
          </a:p>
          <a:p>
            <a:pPr marL="0" indent="0">
              <a:buNone/>
            </a:pPr>
            <a:endParaRPr lang="en-AU" dirty="0"/>
          </a:p>
        </p:txBody>
      </p:sp>
    </p:spTree>
    <p:extLst>
      <p:ext uri="{BB962C8B-B14F-4D97-AF65-F5344CB8AC3E}">
        <p14:creationId xmlns:p14="http://schemas.microsoft.com/office/powerpoint/2010/main" val="362994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296144"/>
          </a:xfrm>
        </p:spPr>
        <p:txBody>
          <a:bodyPr/>
          <a:lstStyle/>
          <a:p>
            <a:pPr algn="ctr"/>
            <a:r>
              <a:rPr lang="en-AU" b="1" dirty="0"/>
              <a:t>Australian Research Council</a:t>
            </a:r>
            <a:br>
              <a:rPr lang="en-AU" b="1" dirty="0"/>
            </a:br>
            <a:r>
              <a:rPr lang="en-AU" b="1" dirty="0"/>
              <a:t>Linkage Project</a:t>
            </a:r>
            <a:br>
              <a:rPr lang="en-AU" b="1" dirty="0"/>
            </a:br>
            <a:r>
              <a:rPr lang="en-US" dirty="0"/>
              <a:t/>
            </a:r>
            <a:br>
              <a:rPr lang="en-US" dirty="0"/>
            </a:br>
            <a:endParaRPr lang="en-AU" dirty="0"/>
          </a:p>
        </p:txBody>
      </p:sp>
      <p:sp>
        <p:nvSpPr>
          <p:cNvPr id="3" name="Content Placeholder 2"/>
          <p:cNvSpPr>
            <a:spLocks noGrp="1"/>
          </p:cNvSpPr>
          <p:nvPr>
            <p:ph idx="1"/>
          </p:nvPr>
        </p:nvSpPr>
        <p:spPr>
          <a:xfrm>
            <a:off x="457200" y="1772816"/>
            <a:ext cx="8229600" cy="4032448"/>
          </a:xfrm>
        </p:spPr>
        <p:txBody>
          <a:bodyPr/>
          <a:lstStyle/>
          <a:p>
            <a:pPr marL="0" indent="0">
              <a:buNone/>
              <a:defRPr/>
            </a:pPr>
            <a:endParaRPr lang="en-AU" sz="2400" b="1" dirty="0" smtClean="0"/>
          </a:p>
          <a:p>
            <a:pPr marL="0" indent="0">
              <a:buNone/>
              <a:defRPr/>
            </a:pPr>
            <a:r>
              <a:rPr lang="en-AU" sz="2400" b="1" dirty="0" smtClean="0"/>
              <a:t>Industry Partners</a:t>
            </a:r>
          </a:p>
          <a:p>
            <a:pPr>
              <a:lnSpc>
                <a:spcPct val="150000"/>
              </a:lnSpc>
              <a:defRPr/>
            </a:pPr>
            <a:r>
              <a:rPr lang="en-AU" sz="2400" dirty="0" smtClean="0"/>
              <a:t>NSW </a:t>
            </a:r>
            <a:r>
              <a:rPr lang="en-AU" sz="2400" dirty="0"/>
              <a:t>Department of Health</a:t>
            </a:r>
          </a:p>
          <a:p>
            <a:pPr>
              <a:lnSpc>
                <a:spcPct val="150000"/>
              </a:lnSpc>
              <a:defRPr/>
            </a:pPr>
            <a:r>
              <a:rPr lang="en-AU" sz="2400" dirty="0"/>
              <a:t>Victorian Department of Health</a:t>
            </a:r>
          </a:p>
          <a:p>
            <a:pPr>
              <a:lnSpc>
                <a:spcPct val="150000"/>
              </a:lnSpc>
              <a:defRPr/>
            </a:pPr>
            <a:r>
              <a:rPr lang="en-AU" sz="2400" dirty="0"/>
              <a:t>University Colleges </a:t>
            </a:r>
            <a:r>
              <a:rPr lang="en-AU" sz="2400" dirty="0" smtClean="0"/>
              <a:t>Australia (UCA)</a:t>
            </a:r>
            <a:endParaRPr lang="en-AU" sz="2400" dirty="0"/>
          </a:p>
          <a:p>
            <a:pPr>
              <a:buNone/>
            </a:pPr>
            <a:endParaRPr lang="en-A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184576"/>
          </a:xfrm>
        </p:spPr>
        <p:txBody>
          <a:bodyPr/>
          <a:lstStyle/>
          <a:p>
            <a:r>
              <a:rPr lang="en-AU" sz="2800" dirty="0"/>
              <a:t>Constructed individual choice as being embedded within social dynamics that</a:t>
            </a:r>
            <a:r>
              <a:rPr lang="en-AU" sz="2800" dirty="0" smtClean="0"/>
              <a:t>:</a:t>
            </a:r>
          </a:p>
          <a:p>
            <a:pPr marL="0" indent="0">
              <a:buNone/>
            </a:pPr>
            <a:endParaRPr lang="en-AU" sz="2800" dirty="0"/>
          </a:p>
          <a:p>
            <a:pPr lvl="2">
              <a:buFont typeface="Wingdings" panose="05000000000000000000" pitchFamily="2" charset="2"/>
              <a:buChar char="Ø"/>
            </a:pPr>
            <a:r>
              <a:rPr lang="en-AU" sz="2800" dirty="0"/>
              <a:t>were coercive</a:t>
            </a:r>
          </a:p>
          <a:p>
            <a:pPr lvl="2">
              <a:buFont typeface="Wingdings" panose="05000000000000000000" pitchFamily="2" charset="2"/>
              <a:buChar char="Ø"/>
            </a:pPr>
            <a:r>
              <a:rPr lang="en-AU" sz="2800" dirty="0"/>
              <a:t>involved college rituals of drinking games that exerted pressure on themselves and other students, particularly first year students</a:t>
            </a:r>
          </a:p>
          <a:p>
            <a:pPr lvl="2">
              <a:buFont typeface="Wingdings" panose="05000000000000000000" pitchFamily="2" charset="2"/>
              <a:buChar char="Ø"/>
            </a:pPr>
            <a:r>
              <a:rPr lang="en-AU" sz="2800" dirty="0"/>
              <a:t>implied going to university involved an accepted notion of risk-related alcohol use.</a:t>
            </a:r>
          </a:p>
        </p:txBody>
      </p:sp>
    </p:spTree>
    <p:extLst>
      <p:ext uri="{BB962C8B-B14F-4D97-AF65-F5344CB8AC3E}">
        <p14:creationId xmlns:p14="http://schemas.microsoft.com/office/powerpoint/2010/main" val="85397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20080"/>
          </a:xfrm>
        </p:spPr>
        <p:txBody>
          <a:bodyPr>
            <a:normAutofit fontScale="90000"/>
          </a:bodyPr>
          <a:lstStyle/>
          <a:p>
            <a:pPr algn="ctr"/>
            <a:r>
              <a:rPr lang="en-GB" sz="3100" b="1" dirty="0" smtClean="0"/>
              <a:t>Study 2: Individual Interviews</a:t>
            </a:r>
            <a:br>
              <a:rPr lang="en-GB" sz="3100" b="1" dirty="0" smtClean="0"/>
            </a:br>
            <a:endParaRPr lang="en-US" dirty="0"/>
          </a:p>
        </p:txBody>
      </p:sp>
      <p:sp>
        <p:nvSpPr>
          <p:cNvPr id="3" name="Content Placeholder 2"/>
          <p:cNvSpPr>
            <a:spLocks noGrp="1"/>
          </p:cNvSpPr>
          <p:nvPr>
            <p:ph idx="1"/>
          </p:nvPr>
        </p:nvSpPr>
        <p:spPr>
          <a:xfrm>
            <a:off x="457200" y="1052736"/>
            <a:ext cx="8229600" cy="4752528"/>
          </a:xfrm>
        </p:spPr>
        <p:txBody>
          <a:bodyPr>
            <a:normAutofit lnSpcReduction="10000"/>
          </a:bodyPr>
          <a:lstStyle/>
          <a:p>
            <a:pPr marL="0" lvl="0" indent="0">
              <a:lnSpc>
                <a:spcPct val="150000"/>
              </a:lnSpc>
              <a:buNone/>
            </a:pPr>
            <a:r>
              <a:rPr lang="en-GB" sz="2600" b="1" dirty="0" smtClean="0"/>
              <a:t>Aims</a:t>
            </a:r>
          </a:p>
          <a:p>
            <a:pPr marL="457200" lvl="0" indent="-457200">
              <a:lnSpc>
                <a:spcPct val="150000"/>
              </a:lnSpc>
              <a:buFont typeface="+mj-lt"/>
              <a:buAutoNum type="arabicPeriod"/>
            </a:pPr>
            <a:r>
              <a:rPr lang="en-GB" sz="2400" dirty="0" smtClean="0"/>
              <a:t>to examine the social organisation of university/college students’ alcohol use including:</a:t>
            </a:r>
          </a:p>
          <a:p>
            <a:pPr lvl="1">
              <a:lnSpc>
                <a:spcPct val="150000"/>
              </a:lnSpc>
              <a:buFont typeface="Wingdings" panose="05000000000000000000" pitchFamily="2" charset="2"/>
              <a:buChar char="Ø"/>
            </a:pPr>
            <a:r>
              <a:rPr lang="en-GB" sz="2400" dirty="0" smtClean="0"/>
              <a:t> the spatial and temporal dimensions</a:t>
            </a:r>
          </a:p>
          <a:p>
            <a:pPr lvl="1">
              <a:lnSpc>
                <a:spcPct val="150000"/>
              </a:lnSpc>
              <a:buFont typeface="Wingdings" panose="05000000000000000000" pitchFamily="2" charset="2"/>
              <a:buChar char="Ø"/>
            </a:pPr>
            <a:r>
              <a:rPr lang="en-GB" sz="2400" dirty="0" smtClean="0"/>
              <a:t> the social relations, purposes and occasions involved</a:t>
            </a:r>
          </a:p>
          <a:p>
            <a:pPr marL="514350" lvl="0" indent="-514350">
              <a:lnSpc>
                <a:spcPct val="150000"/>
              </a:lnSpc>
              <a:buFont typeface="+mj-lt"/>
              <a:buAutoNum type="arabicPeriod"/>
            </a:pPr>
            <a:endParaRPr lang="en-AU" sz="2400" dirty="0" smtClean="0"/>
          </a:p>
          <a:p>
            <a:pPr marL="514350" lvl="0" indent="-514350">
              <a:lnSpc>
                <a:spcPct val="150000"/>
              </a:lnSpc>
              <a:buFont typeface="+mj-lt"/>
              <a:buAutoNum type="arabicPeriod"/>
            </a:pPr>
            <a:r>
              <a:rPr lang="en-AU" sz="2400" dirty="0" smtClean="0"/>
              <a:t>To examine students’ understanding of harms and harm minimisation practices </a:t>
            </a:r>
            <a:endParaRPr lang="en-US" sz="2400" dirty="0" smtClean="0"/>
          </a:p>
          <a:p>
            <a:endParaRPr lang="en-US" dirty="0"/>
          </a:p>
        </p:txBody>
      </p:sp>
    </p:spTree>
    <p:extLst>
      <p:ext uri="{BB962C8B-B14F-4D97-AF65-F5344CB8AC3E}">
        <p14:creationId xmlns:p14="http://schemas.microsoft.com/office/powerpoint/2010/main" val="455031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432048"/>
          </a:xfrm>
        </p:spPr>
        <p:txBody>
          <a:bodyPr/>
          <a:lstStyle/>
          <a:p>
            <a:r>
              <a:rPr lang="en-GB" b="1" dirty="0" smtClean="0"/>
              <a:t>Qualitative Study:</a:t>
            </a:r>
            <a:r>
              <a:rPr lang="en-GB" b="1" dirty="0"/>
              <a:t>	</a:t>
            </a:r>
            <a:r>
              <a:rPr lang="en-GB" b="1" dirty="0" smtClean="0"/>
              <a:t>College-based students</a:t>
            </a:r>
            <a:endParaRPr lang="en-AU" dirty="0"/>
          </a:p>
        </p:txBody>
      </p:sp>
      <p:sp>
        <p:nvSpPr>
          <p:cNvPr id="3" name="Content Placeholder 2"/>
          <p:cNvSpPr>
            <a:spLocks noGrp="1"/>
          </p:cNvSpPr>
          <p:nvPr>
            <p:ph idx="1"/>
          </p:nvPr>
        </p:nvSpPr>
        <p:spPr>
          <a:xfrm>
            <a:off x="457200" y="1196752"/>
            <a:ext cx="8229600" cy="4608512"/>
          </a:xfrm>
        </p:spPr>
        <p:txBody>
          <a:bodyPr/>
          <a:lstStyle/>
          <a:p>
            <a:pPr>
              <a:buNone/>
            </a:pPr>
            <a:r>
              <a:rPr lang="en-GB" sz="2400" dirty="0" smtClean="0"/>
              <a:t>Sydney </a:t>
            </a:r>
            <a:r>
              <a:rPr lang="en-GB" sz="2400" dirty="0"/>
              <a:t>+ </a:t>
            </a:r>
            <a:r>
              <a:rPr lang="en-GB" sz="2400" dirty="0" smtClean="0"/>
              <a:t>Melbourne </a:t>
            </a:r>
            <a:r>
              <a:rPr lang="en-GB" sz="2400" dirty="0"/>
              <a:t>= </a:t>
            </a:r>
            <a:r>
              <a:rPr lang="en-GB" sz="2400" dirty="0" smtClean="0"/>
              <a:t>29  </a:t>
            </a:r>
            <a:endParaRPr lang="en-US" sz="2400" dirty="0"/>
          </a:p>
          <a:p>
            <a:pPr>
              <a:buNone/>
            </a:pPr>
            <a:r>
              <a:rPr lang="en-GB" sz="2400" dirty="0" smtClean="0"/>
              <a:t>Ages: 18-22 (+ 1 = 26)</a:t>
            </a:r>
          </a:p>
          <a:p>
            <a:pPr lvl="0">
              <a:buNone/>
            </a:pPr>
            <a:r>
              <a:rPr lang="en-US" sz="2400" dirty="0" smtClean="0"/>
              <a:t>All but one informant </a:t>
            </a:r>
            <a:r>
              <a:rPr lang="en-US" sz="2400" dirty="0"/>
              <a:t>drank (1/29 non-drinker)</a:t>
            </a:r>
          </a:p>
          <a:p>
            <a:pPr>
              <a:buNone/>
            </a:pPr>
            <a:endParaRPr lang="en-GB" sz="2400" b="1" dirty="0" smtClean="0"/>
          </a:p>
          <a:p>
            <a:pPr>
              <a:buNone/>
            </a:pPr>
            <a:r>
              <a:rPr lang="en-GB" sz="2400" b="1" dirty="0" smtClean="0"/>
              <a:t>Participant </a:t>
            </a:r>
            <a:r>
              <a:rPr lang="en-GB" sz="2400" b="1" dirty="0"/>
              <a:t>recruitment </a:t>
            </a:r>
            <a:endParaRPr lang="en-US" sz="2400" dirty="0"/>
          </a:p>
          <a:p>
            <a:pPr lvl="0"/>
            <a:r>
              <a:rPr lang="en-GB" sz="2400" dirty="0"/>
              <a:t>opt-in from survey</a:t>
            </a:r>
            <a:endParaRPr lang="en-US" sz="2400" dirty="0"/>
          </a:p>
          <a:p>
            <a:pPr lvl="0"/>
            <a:r>
              <a:rPr lang="en-GB" sz="2400" dirty="0"/>
              <a:t>online &amp; </a:t>
            </a:r>
            <a:r>
              <a:rPr lang="en-GB" sz="2400" dirty="0" err="1"/>
              <a:t>eBoards</a:t>
            </a:r>
            <a:endParaRPr lang="en-US" sz="2400" dirty="0"/>
          </a:p>
          <a:p>
            <a:pPr lvl="0"/>
            <a:r>
              <a:rPr lang="en-GB" sz="2400" dirty="0"/>
              <a:t>flyers</a:t>
            </a:r>
            <a:endParaRPr lang="en-US" sz="2400" dirty="0"/>
          </a:p>
          <a:p>
            <a:pPr lvl="0"/>
            <a:r>
              <a:rPr lang="en-GB" sz="2400" dirty="0"/>
              <a:t>investigator presentations in colleges</a:t>
            </a:r>
            <a:endParaRPr lang="en-US" sz="2400" dirty="0"/>
          </a:p>
          <a:p>
            <a:pPr>
              <a:buNone/>
            </a:pPr>
            <a:endParaRPr lang="en-US" sz="2400" dirty="0"/>
          </a:p>
          <a:p>
            <a:pPr marL="0" indent="0">
              <a:buNone/>
            </a:pPr>
            <a:endParaRPr lang="en-AU" sz="2400" dirty="0"/>
          </a:p>
        </p:txBody>
      </p:sp>
    </p:spTree>
    <p:extLst>
      <p:ext uri="{BB962C8B-B14F-4D97-AF65-F5344CB8AC3E}">
        <p14:creationId xmlns:p14="http://schemas.microsoft.com/office/powerpoint/2010/main" val="1725838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Interviews</a:t>
            </a:r>
            <a:endParaRPr lang="en-AU" dirty="0"/>
          </a:p>
        </p:txBody>
      </p:sp>
      <p:sp>
        <p:nvSpPr>
          <p:cNvPr id="3" name="Content Placeholder 2"/>
          <p:cNvSpPr>
            <a:spLocks noGrp="1"/>
          </p:cNvSpPr>
          <p:nvPr>
            <p:ph idx="1"/>
          </p:nvPr>
        </p:nvSpPr>
        <p:spPr>
          <a:xfrm>
            <a:off x="457200" y="1268760"/>
            <a:ext cx="8229600" cy="4896544"/>
          </a:xfrm>
        </p:spPr>
        <p:txBody>
          <a:bodyPr/>
          <a:lstStyle/>
          <a:p>
            <a:pPr lvl="0">
              <a:lnSpc>
                <a:spcPct val="150000"/>
              </a:lnSpc>
            </a:pPr>
            <a:r>
              <a:rPr lang="en-US" sz="2400" dirty="0" smtClean="0"/>
              <a:t>Semi-structured interviews</a:t>
            </a:r>
            <a:endParaRPr lang="en-US" sz="2400" dirty="0"/>
          </a:p>
          <a:p>
            <a:pPr lvl="0">
              <a:lnSpc>
                <a:spcPct val="150000"/>
              </a:lnSpc>
            </a:pPr>
            <a:r>
              <a:rPr lang="en-US" sz="2400" dirty="0"/>
              <a:t>Individual, face-to-face</a:t>
            </a:r>
          </a:p>
          <a:p>
            <a:pPr lvl="0">
              <a:lnSpc>
                <a:spcPct val="150000"/>
              </a:lnSpc>
            </a:pPr>
            <a:r>
              <a:rPr lang="en-US" sz="2400" dirty="0"/>
              <a:t>30-50 </a:t>
            </a:r>
            <a:r>
              <a:rPr lang="en-US" sz="2400" dirty="0" smtClean="0"/>
              <a:t>minutes, audio-recorded </a:t>
            </a:r>
            <a:r>
              <a:rPr lang="en-US" sz="2400" dirty="0"/>
              <a:t>&amp; transcribed</a:t>
            </a:r>
          </a:p>
          <a:p>
            <a:pPr lvl="0">
              <a:lnSpc>
                <a:spcPct val="150000"/>
              </a:lnSpc>
            </a:pPr>
            <a:r>
              <a:rPr lang="en-US" sz="2400" dirty="0"/>
              <a:t>Thematic analysis</a:t>
            </a:r>
          </a:p>
          <a:p>
            <a:pPr lvl="0">
              <a:lnSpc>
                <a:spcPct val="150000"/>
              </a:lnSpc>
            </a:pPr>
            <a:r>
              <a:rPr lang="en-US" sz="2400" dirty="0"/>
              <a:t>Interpretive practice</a:t>
            </a:r>
            <a:r>
              <a:rPr lang="en-US" sz="2400" dirty="0">
                <a:sym typeface="Wingdings"/>
              </a:rPr>
              <a:t></a:t>
            </a:r>
            <a:r>
              <a:rPr lang="en-US" sz="2400" dirty="0"/>
              <a:t> how students </a:t>
            </a:r>
            <a:r>
              <a:rPr lang="en-US" sz="2400" b="1" u="sng" dirty="0"/>
              <a:t>interpret</a:t>
            </a:r>
            <a:r>
              <a:rPr lang="en-US" sz="2400" dirty="0"/>
              <a:t> their reality, </a:t>
            </a:r>
            <a:r>
              <a:rPr lang="en-US" sz="2400" dirty="0" smtClean="0"/>
              <a:t>ascribe </a:t>
            </a:r>
            <a:r>
              <a:rPr lang="en-US" sz="2400" dirty="0"/>
              <a:t>meaning to their world, the relations within it, and the practices they observe and/or participate in</a:t>
            </a:r>
          </a:p>
          <a:p>
            <a:pPr marL="0" indent="0">
              <a:buNone/>
            </a:pPr>
            <a:endParaRPr lang="en-AU" sz="2400" dirty="0"/>
          </a:p>
        </p:txBody>
      </p:sp>
    </p:spTree>
    <p:extLst>
      <p:ext uri="{BB962C8B-B14F-4D97-AF65-F5344CB8AC3E}">
        <p14:creationId xmlns:p14="http://schemas.microsoft.com/office/powerpoint/2010/main" val="1109909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Results: 4 Themes</a:t>
            </a:r>
            <a:endParaRPr lang="en-AU" dirty="0"/>
          </a:p>
        </p:txBody>
      </p:sp>
      <p:sp>
        <p:nvSpPr>
          <p:cNvPr id="3" name="Content Placeholder 2"/>
          <p:cNvSpPr>
            <a:spLocks noGrp="1"/>
          </p:cNvSpPr>
          <p:nvPr>
            <p:ph idx="1"/>
          </p:nvPr>
        </p:nvSpPr>
        <p:spPr/>
        <p:txBody>
          <a:bodyPr/>
          <a:lstStyle/>
          <a:p>
            <a:pPr lvl="0">
              <a:lnSpc>
                <a:spcPct val="150000"/>
              </a:lnSpc>
            </a:pPr>
            <a:r>
              <a:rPr lang="en-GB" sz="2400" dirty="0"/>
              <a:t>The ‘social stuff’: partying and drinking</a:t>
            </a:r>
            <a:endParaRPr lang="en-AU" sz="2400" dirty="0"/>
          </a:p>
          <a:p>
            <a:pPr lvl="0">
              <a:lnSpc>
                <a:spcPct val="150000"/>
              </a:lnSpc>
            </a:pPr>
            <a:r>
              <a:rPr lang="en-GB" sz="2400" dirty="0"/>
              <a:t>Alcohol, college routines and institutional micro-processes</a:t>
            </a:r>
            <a:endParaRPr lang="en-AU" sz="2400" dirty="0"/>
          </a:p>
          <a:p>
            <a:pPr lvl="0">
              <a:lnSpc>
                <a:spcPct val="150000"/>
              </a:lnSpc>
            </a:pPr>
            <a:r>
              <a:rPr lang="en-GB" sz="2400" dirty="0"/>
              <a:t>The production of an alcohol </a:t>
            </a:r>
            <a:r>
              <a:rPr lang="en-GB" sz="2400" dirty="0" smtClean="0"/>
              <a:t>economy</a:t>
            </a:r>
          </a:p>
          <a:p>
            <a:pPr lvl="0">
              <a:lnSpc>
                <a:spcPct val="150000"/>
              </a:lnSpc>
            </a:pPr>
            <a:r>
              <a:rPr lang="en-AU" sz="2400" dirty="0" smtClean="0"/>
              <a:t>‘Safe’ drinking in college</a:t>
            </a:r>
            <a:endParaRPr lang="en-AU" sz="2400" dirty="0">
              <a:solidFill>
                <a:srgbClr val="FF0000"/>
              </a:solidFill>
            </a:endParaRPr>
          </a:p>
          <a:p>
            <a:endParaRPr lang="en-AU" sz="2400" dirty="0"/>
          </a:p>
        </p:txBody>
      </p:sp>
    </p:spTree>
    <p:extLst>
      <p:ext uri="{BB962C8B-B14F-4D97-AF65-F5344CB8AC3E}">
        <p14:creationId xmlns:p14="http://schemas.microsoft.com/office/powerpoint/2010/main" val="998080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20080"/>
          </a:xfrm>
        </p:spPr>
        <p:txBody>
          <a:bodyPr>
            <a:normAutofit fontScale="90000"/>
          </a:bodyPr>
          <a:lstStyle/>
          <a:p>
            <a:r>
              <a:rPr lang="en-AU" sz="3200" b="1" dirty="0" smtClean="0"/>
              <a:t>1. ‘Social </a:t>
            </a:r>
            <a:r>
              <a:rPr lang="en-AU" sz="3200" b="1" dirty="0"/>
              <a:t>Stuff’: Normalisation of </a:t>
            </a:r>
            <a:r>
              <a:rPr lang="en-AU" sz="3200" b="1" dirty="0" smtClean="0"/>
              <a:t>Drinking</a:t>
            </a:r>
            <a:endParaRPr lang="en-US" sz="3200" b="1" dirty="0"/>
          </a:p>
        </p:txBody>
      </p:sp>
      <p:sp>
        <p:nvSpPr>
          <p:cNvPr id="3" name="Content Placeholder 2"/>
          <p:cNvSpPr>
            <a:spLocks noGrp="1"/>
          </p:cNvSpPr>
          <p:nvPr>
            <p:ph idx="1"/>
          </p:nvPr>
        </p:nvSpPr>
        <p:spPr>
          <a:xfrm>
            <a:off x="457200" y="1484784"/>
            <a:ext cx="8229600" cy="4687415"/>
          </a:xfrm>
        </p:spPr>
        <p:txBody>
          <a:bodyPr>
            <a:normAutofit/>
          </a:bodyPr>
          <a:lstStyle/>
          <a:p>
            <a:pPr lvl="0">
              <a:lnSpc>
                <a:spcPct val="150000"/>
              </a:lnSpc>
            </a:pPr>
            <a:r>
              <a:rPr lang="en-GB" sz="2400" dirty="0" smtClean="0"/>
              <a:t>drinking </a:t>
            </a:r>
            <a:r>
              <a:rPr lang="en-GB" sz="2400" dirty="0"/>
              <a:t>by college residents was entirely social</a:t>
            </a:r>
            <a:endParaRPr lang="en-AU" sz="2400" dirty="0"/>
          </a:p>
          <a:p>
            <a:pPr lvl="0">
              <a:lnSpc>
                <a:spcPct val="150000"/>
              </a:lnSpc>
            </a:pPr>
            <a:r>
              <a:rPr lang="en-GB" sz="2400" i="1" dirty="0" smtClean="0">
                <a:solidFill>
                  <a:srgbClr val="0070C0"/>
                </a:solidFill>
              </a:rPr>
              <a:t>good bars</a:t>
            </a:r>
            <a:r>
              <a:rPr lang="en-GB" sz="2400" dirty="0" smtClean="0"/>
              <a:t> </a:t>
            </a:r>
            <a:r>
              <a:rPr lang="en-GB" sz="2400" dirty="0"/>
              <a:t>in </a:t>
            </a:r>
            <a:r>
              <a:rPr lang="en-GB" sz="2400" dirty="0" smtClean="0"/>
              <a:t>some colleges &amp; </a:t>
            </a:r>
            <a:r>
              <a:rPr lang="en-GB" sz="2400" dirty="0"/>
              <a:t>on university campuses, </a:t>
            </a:r>
            <a:r>
              <a:rPr lang="en-GB" sz="2400" dirty="0" smtClean="0"/>
              <a:t>&amp; </a:t>
            </a:r>
            <a:r>
              <a:rPr lang="en-GB" sz="2400" i="1" dirty="0" smtClean="0">
                <a:solidFill>
                  <a:srgbClr val="0070C0"/>
                </a:solidFill>
              </a:rPr>
              <a:t>lots </a:t>
            </a:r>
            <a:r>
              <a:rPr lang="en-GB" sz="2400" i="1" dirty="0">
                <a:solidFill>
                  <a:srgbClr val="0070C0"/>
                </a:solidFill>
              </a:rPr>
              <a:t>of parties and </a:t>
            </a:r>
            <a:r>
              <a:rPr lang="en-GB" sz="2400" i="1" dirty="0" smtClean="0">
                <a:solidFill>
                  <a:srgbClr val="0070C0"/>
                </a:solidFill>
              </a:rPr>
              <a:t>events</a:t>
            </a:r>
            <a:r>
              <a:rPr lang="en-GB" sz="2400" dirty="0" smtClean="0"/>
              <a:t> </a:t>
            </a:r>
            <a:r>
              <a:rPr lang="en-GB" sz="2400" dirty="0"/>
              <a:t>made life in college fun</a:t>
            </a:r>
            <a:endParaRPr lang="en-AU" sz="2400" dirty="0"/>
          </a:p>
          <a:p>
            <a:pPr lvl="0">
              <a:lnSpc>
                <a:spcPct val="150000"/>
              </a:lnSpc>
            </a:pPr>
            <a:r>
              <a:rPr lang="en-GB" sz="2400" dirty="0"/>
              <a:t>parties </a:t>
            </a:r>
            <a:r>
              <a:rPr lang="en-GB" sz="2400" dirty="0" smtClean="0"/>
              <a:t>&amp; </a:t>
            </a:r>
            <a:r>
              <a:rPr lang="en-GB" sz="2400" dirty="0"/>
              <a:t>social events </a:t>
            </a:r>
            <a:r>
              <a:rPr lang="en-GB" sz="2400" dirty="0" smtClean="0"/>
              <a:t>central </a:t>
            </a:r>
            <a:r>
              <a:rPr lang="en-GB" sz="2400" dirty="0"/>
              <a:t>to establishing group </a:t>
            </a:r>
            <a:r>
              <a:rPr lang="en-GB" sz="2400" i="1" dirty="0" smtClean="0">
                <a:solidFill>
                  <a:srgbClr val="0070C0"/>
                </a:solidFill>
              </a:rPr>
              <a:t>belonging</a:t>
            </a:r>
            <a:r>
              <a:rPr lang="en-GB" sz="2400" dirty="0" smtClean="0"/>
              <a:t> </a:t>
            </a:r>
            <a:r>
              <a:rPr lang="en-GB" sz="2400" dirty="0"/>
              <a:t>and </a:t>
            </a:r>
            <a:r>
              <a:rPr lang="en-GB" sz="2400" i="1" dirty="0" smtClean="0">
                <a:solidFill>
                  <a:srgbClr val="0070C0"/>
                </a:solidFill>
              </a:rPr>
              <a:t>college identities</a:t>
            </a:r>
          </a:p>
          <a:p>
            <a:pPr lvl="0">
              <a:lnSpc>
                <a:spcPct val="150000"/>
              </a:lnSpc>
            </a:pPr>
            <a:r>
              <a:rPr lang="en-GB" sz="2400" dirty="0" smtClean="0"/>
              <a:t>alcohol the </a:t>
            </a:r>
            <a:r>
              <a:rPr lang="en-GB" sz="2400" i="1" dirty="0" smtClean="0">
                <a:solidFill>
                  <a:srgbClr val="0070C0"/>
                </a:solidFill>
              </a:rPr>
              <a:t>social lubricant</a:t>
            </a:r>
            <a:r>
              <a:rPr lang="en-GB" sz="2400" dirty="0" smtClean="0">
                <a:solidFill>
                  <a:srgbClr val="0070C0"/>
                </a:solidFill>
              </a:rPr>
              <a:t> </a:t>
            </a:r>
            <a:r>
              <a:rPr lang="en-GB" sz="2400" dirty="0"/>
              <a:t>that facilitated socialisation </a:t>
            </a:r>
            <a:r>
              <a:rPr lang="en-GB" sz="2400" dirty="0" smtClean="0"/>
              <a:t>&amp; </a:t>
            </a:r>
            <a:r>
              <a:rPr lang="en-GB" sz="2400" dirty="0"/>
              <a:t>the transition </a:t>
            </a:r>
            <a:r>
              <a:rPr lang="en-GB" sz="2400" i="1" dirty="0" smtClean="0">
                <a:solidFill>
                  <a:srgbClr val="0070C0"/>
                </a:solidFill>
              </a:rPr>
              <a:t>from </a:t>
            </a:r>
            <a:r>
              <a:rPr lang="en-GB" sz="2400" i="1" dirty="0">
                <a:solidFill>
                  <a:srgbClr val="0070C0"/>
                </a:solidFill>
              </a:rPr>
              <a:t>feeling lonely to having many </a:t>
            </a:r>
            <a:r>
              <a:rPr lang="en-GB" sz="2400" i="1" dirty="0" smtClean="0">
                <a:solidFill>
                  <a:srgbClr val="0070C0"/>
                </a:solidFill>
              </a:rPr>
              <a:t>friends</a:t>
            </a:r>
            <a:endParaRPr lang="en-AU" sz="2400" dirty="0"/>
          </a:p>
          <a:p>
            <a:pPr lvl="0"/>
            <a:endParaRPr lang="en-US" sz="2400" dirty="0" smtClean="0"/>
          </a:p>
          <a:p>
            <a:pPr lvl="0"/>
            <a:endParaRPr lang="en-US" sz="2400" dirty="0" smtClean="0"/>
          </a:p>
          <a:p>
            <a:pPr lvl="0"/>
            <a:endParaRPr lang="en-US" sz="2400" dirty="0" smtClean="0"/>
          </a:p>
          <a:p>
            <a:pPr lvl="0"/>
            <a:endParaRPr lang="en-US" sz="2400" dirty="0" smtClean="0"/>
          </a:p>
          <a:p>
            <a:pPr>
              <a:buNone/>
            </a:pPr>
            <a:endParaRPr lang="en-US" sz="2400" dirty="0"/>
          </a:p>
        </p:txBody>
      </p:sp>
    </p:spTree>
    <p:extLst>
      <p:ext uri="{BB962C8B-B14F-4D97-AF65-F5344CB8AC3E}">
        <p14:creationId xmlns:p14="http://schemas.microsoft.com/office/powerpoint/2010/main" val="3665341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752528"/>
          </a:xfrm>
        </p:spPr>
        <p:txBody>
          <a:bodyPr/>
          <a:lstStyle/>
          <a:p>
            <a:pPr marL="0" lvl="0" indent="0">
              <a:lnSpc>
                <a:spcPct val="150000"/>
              </a:lnSpc>
              <a:spcAft>
                <a:spcPts val="0"/>
              </a:spcAft>
              <a:buNone/>
            </a:pPr>
            <a:r>
              <a:rPr lang="en-AU" sz="2400" b="1" dirty="0" smtClean="0"/>
              <a:t>Social </a:t>
            </a:r>
            <a:r>
              <a:rPr lang="en-AU" sz="2400" b="1" dirty="0"/>
              <a:t>stuff </a:t>
            </a:r>
            <a:r>
              <a:rPr lang="en-AU" sz="2400" b="1" dirty="0">
                <a:sym typeface="Wingdings" panose="05000000000000000000" pitchFamily="2" charset="2"/>
              </a:rPr>
              <a:t> not just for </a:t>
            </a:r>
            <a:r>
              <a:rPr lang="en-AU" sz="2400" b="1" dirty="0" smtClean="0">
                <a:sym typeface="Wingdings" panose="05000000000000000000" pitchFamily="2" charset="2"/>
              </a:rPr>
              <a:t>fun</a:t>
            </a:r>
          </a:p>
          <a:p>
            <a:pPr lvl="0">
              <a:lnSpc>
                <a:spcPct val="150000"/>
              </a:lnSpc>
              <a:spcAft>
                <a:spcPts val="0"/>
              </a:spcAft>
              <a:buFont typeface="Symbol" panose="05050102010706020507" pitchFamily="18" charset="2"/>
              <a:buChar char=""/>
            </a:pPr>
            <a:r>
              <a:rPr lang="en-GB" sz="2400" dirty="0" smtClean="0">
                <a:ea typeface="Calibri" panose="020F0502020204030204" pitchFamily="34" charset="0"/>
              </a:rPr>
              <a:t>there </a:t>
            </a:r>
            <a:r>
              <a:rPr lang="en-GB" sz="2400" dirty="0">
                <a:ea typeface="Calibri" panose="020F0502020204030204" pitchFamily="34" charset="0"/>
              </a:rPr>
              <a:t>are practical </a:t>
            </a:r>
            <a:r>
              <a:rPr lang="en-GB" sz="2400" dirty="0" smtClean="0">
                <a:ea typeface="Calibri" panose="020F0502020204030204" pitchFamily="34" charset="0"/>
              </a:rPr>
              <a:t>and psychological </a:t>
            </a:r>
            <a:r>
              <a:rPr lang="en-GB" sz="2400" dirty="0">
                <a:ea typeface="Calibri" panose="020F0502020204030204" pitchFamily="34" charset="0"/>
              </a:rPr>
              <a:t>advantages to drinking </a:t>
            </a:r>
            <a:r>
              <a:rPr lang="en-GB" sz="2400" dirty="0">
                <a:ea typeface="Calibri" panose="020F0502020204030204" pitchFamily="34" charset="0"/>
                <a:sym typeface="Wingdings" panose="05000000000000000000" pitchFamily="2" charset="2"/>
              </a:rPr>
              <a:t></a:t>
            </a:r>
            <a:r>
              <a:rPr lang="en-GB" sz="2400" dirty="0">
                <a:ea typeface="Calibri" panose="020F0502020204030204" pitchFamily="34" charset="0"/>
              </a:rPr>
              <a:t> it allows bonding to be uncomplicated, almost effortless</a:t>
            </a:r>
            <a:endParaRPr lang="en-AU" sz="2400" dirty="0">
              <a:ea typeface="Calibri" panose="020F0502020204030204" pitchFamily="34" charset="0"/>
            </a:endParaRPr>
          </a:p>
          <a:p>
            <a:pPr lvl="0">
              <a:lnSpc>
                <a:spcPct val="150000"/>
              </a:lnSpc>
              <a:spcAft>
                <a:spcPts val="0"/>
              </a:spcAft>
              <a:buFont typeface="Symbol" panose="05050102010706020507" pitchFamily="18" charset="2"/>
              <a:buChar char=""/>
            </a:pPr>
            <a:r>
              <a:rPr lang="en-GB" sz="2400" dirty="0" smtClean="0">
                <a:ea typeface="Calibri" panose="020F0502020204030204" pitchFamily="34" charset="0"/>
              </a:rPr>
              <a:t>alcohol </a:t>
            </a:r>
            <a:r>
              <a:rPr lang="en-GB" sz="2400" dirty="0">
                <a:ea typeface="Calibri" panose="020F0502020204030204" pitchFamily="34" charset="0"/>
              </a:rPr>
              <a:t>is </a:t>
            </a:r>
            <a:r>
              <a:rPr lang="en-GB" sz="2400" dirty="0" smtClean="0">
                <a:ea typeface="Calibri" panose="020F0502020204030204" pitchFamily="34" charset="0"/>
              </a:rPr>
              <a:t>more </a:t>
            </a:r>
            <a:r>
              <a:rPr lang="en-GB" sz="2400" dirty="0">
                <a:ea typeface="Calibri" panose="020F0502020204030204" pitchFamily="34" charset="0"/>
              </a:rPr>
              <a:t>than a substance, it is also a </a:t>
            </a:r>
            <a:r>
              <a:rPr lang="en-GB" sz="2400" i="1" dirty="0">
                <a:ea typeface="Calibri" panose="020F0502020204030204" pitchFamily="34" charset="0"/>
              </a:rPr>
              <a:t>resource</a:t>
            </a:r>
            <a:r>
              <a:rPr lang="en-GB" sz="2400" dirty="0">
                <a:ea typeface="Calibri" panose="020F0502020204030204" pitchFamily="34" charset="0"/>
              </a:rPr>
              <a:t> for overcoming structural and emotional barriers such as loneliness </a:t>
            </a:r>
            <a:r>
              <a:rPr lang="en-GB" sz="2400" dirty="0" smtClean="0">
                <a:ea typeface="Calibri" panose="020F0502020204030204" pitchFamily="34" charset="0"/>
              </a:rPr>
              <a:t>&amp; shyness </a:t>
            </a:r>
            <a:r>
              <a:rPr lang="en-GB" sz="2400" dirty="0" smtClean="0">
                <a:ea typeface="Calibri" panose="020F0502020204030204" pitchFamily="34" charset="0"/>
                <a:sym typeface="Wingdings" panose="05000000000000000000" pitchFamily="2" charset="2"/>
              </a:rPr>
              <a:t> links to ‘Pressure’ by Hepworth</a:t>
            </a:r>
            <a:endParaRPr lang="en-AU" sz="2400" dirty="0">
              <a:ea typeface="Calibri" panose="020F0502020204030204" pitchFamily="34" charset="0"/>
            </a:endParaRPr>
          </a:p>
          <a:p>
            <a:pPr marL="57150" indent="0">
              <a:buNone/>
            </a:pPr>
            <a:endParaRPr lang="en-AU" sz="2400" dirty="0"/>
          </a:p>
        </p:txBody>
      </p:sp>
    </p:spTree>
    <p:extLst>
      <p:ext uri="{BB962C8B-B14F-4D97-AF65-F5344CB8AC3E}">
        <p14:creationId xmlns:p14="http://schemas.microsoft.com/office/powerpoint/2010/main" val="721729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8101"/>
            <a:ext cx="7772400" cy="604635"/>
          </a:xfrm>
        </p:spPr>
        <p:txBody>
          <a:bodyPr>
            <a:noAutofit/>
          </a:bodyPr>
          <a:lstStyle/>
          <a:p>
            <a:pPr lvl="0"/>
            <a:r>
              <a:rPr lang="en-AU" sz="3200" b="1" dirty="0"/>
              <a:t>Consumption to excess</a:t>
            </a:r>
            <a:br>
              <a:rPr lang="en-AU" sz="3200" b="1" dirty="0"/>
            </a:br>
            <a:endParaRPr lang="en-AU" b="1" dirty="0"/>
          </a:p>
        </p:txBody>
      </p:sp>
      <p:sp>
        <p:nvSpPr>
          <p:cNvPr id="3" name="Content Placeholder 2"/>
          <p:cNvSpPr>
            <a:spLocks noGrp="1"/>
          </p:cNvSpPr>
          <p:nvPr>
            <p:ph idx="1"/>
          </p:nvPr>
        </p:nvSpPr>
        <p:spPr>
          <a:xfrm>
            <a:off x="457200" y="1052736"/>
            <a:ext cx="8229600" cy="4968552"/>
          </a:xfrm>
        </p:spPr>
        <p:txBody>
          <a:bodyPr/>
          <a:lstStyle/>
          <a:p>
            <a:pPr lvl="0">
              <a:lnSpc>
                <a:spcPct val="150000"/>
              </a:lnSpc>
            </a:pPr>
            <a:r>
              <a:rPr lang="en-GB" sz="2400" dirty="0" smtClean="0"/>
              <a:t>for some students the need/desire to bond translated into excessive partying</a:t>
            </a:r>
            <a:endParaRPr lang="en-AU" sz="2400" dirty="0" smtClean="0"/>
          </a:p>
          <a:p>
            <a:pPr lvl="0">
              <a:lnSpc>
                <a:spcPct val="150000"/>
              </a:lnSpc>
            </a:pPr>
            <a:r>
              <a:rPr lang="en-GB" sz="2400" dirty="0" smtClean="0"/>
              <a:t>expressions such as </a:t>
            </a:r>
            <a:r>
              <a:rPr lang="en-GB" sz="2400" dirty="0" smtClean="0">
                <a:solidFill>
                  <a:srgbClr val="0070C0"/>
                </a:solidFill>
              </a:rPr>
              <a:t>‘</a:t>
            </a:r>
            <a:r>
              <a:rPr lang="en-GB" sz="2400" i="1" dirty="0" smtClean="0">
                <a:solidFill>
                  <a:srgbClr val="0070C0"/>
                </a:solidFill>
              </a:rPr>
              <a:t>work hard, play hard</a:t>
            </a:r>
            <a:r>
              <a:rPr lang="en-GB" sz="2400" dirty="0" smtClean="0">
                <a:solidFill>
                  <a:srgbClr val="0070C0"/>
                </a:solidFill>
              </a:rPr>
              <a:t>’ </a:t>
            </a:r>
            <a:r>
              <a:rPr lang="en-GB" sz="2400" dirty="0" smtClean="0"/>
              <a:t>and </a:t>
            </a:r>
            <a:r>
              <a:rPr lang="en-GB" sz="2400" dirty="0" smtClean="0">
                <a:solidFill>
                  <a:srgbClr val="0070C0"/>
                </a:solidFill>
              </a:rPr>
              <a:t>‘</a:t>
            </a:r>
            <a:r>
              <a:rPr lang="en-GB" sz="2400" i="1" dirty="0" smtClean="0">
                <a:solidFill>
                  <a:srgbClr val="0070C0"/>
                </a:solidFill>
              </a:rPr>
              <a:t>get loose, get loose, get loose</a:t>
            </a:r>
            <a:r>
              <a:rPr lang="en-GB" sz="2400" dirty="0" smtClean="0">
                <a:solidFill>
                  <a:srgbClr val="0070C0"/>
                </a:solidFill>
              </a:rPr>
              <a:t>’  </a:t>
            </a:r>
            <a:r>
              <a:rPr lang="en-GB" sz="2400" dirty="0" smtClean="0"/>
              <a:t>to describe the general atmosphere of the college</a:t>
            </a:r>
          </a:p>
          <a:p>
            <a:pPr marL="0" lvl="0" indent="0">
              <a:lnSpc>
                <a:spcPct val="150000"/>
              </a:lnSpc>
              <a:buNone/>
            </a:pPr>
            <a:endParaRPr lang="en-AU" sz="1200" dirty="0" smtClean="0"/>
          </a:p>
          <a:p>
            <a:pPr marL="0" indent="0">
              <a:buNone/>
            </a:pPr>
            <a:r>
              <a:rPr lang="en-GB" sz="2400" dirty="0">
                <a:solidFill>
                  <a:srgbClr val="0070C0"/>
                </a:solidFill>
              </a:rPr>
              <a:t>If I can sum it up, it is all about getting loose, and it is a line that is repeated over and over, again and again, get loose, and it has every possible meaning you can think of, loose morals, loose clothes, everything (Liam, 22)</a:t>
            </a:r>
            <a:endParaRPr lang="en-AU" sz="2400" dirty="0">
              <a:solidFill>
                <a:srgbClr val="0070C0"/>
              </a:solidFill>
            </a:endParaRPr>
          </a:p>
          <a:p>
            <a:endParaRPr lang="en-AU" sz="2400" dirty="0"/>
          </a:p>
        </p:txBody>
      </p:sp>
    </p:spTree>
    <p:extLst>
      <p:ext uri="{BB962C8B-B14F-4D97-AF65-F5344CB8AC3E}">
        <p14:creationId xmlns:p14="http://schemas.microsoft.com/office/powerpoint/2010/main" val="10179799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txBody>
          <a:bodyPr/>
          <a:lstStyle/>
          <a:p>
            <a:pPr lvl="0"/>
            <a:r>
              <a:rPr lang="en-AU" b="1" dirty="0"/>
              <a:t>Temporal dimension</a:t>
            </a:r>
            <a:endParaRPr lang="en-AU" dirty="0"/>
          </a:p>
        </p:txBody>
      </p:sp>
      <p:sp>
        <p:nvSpPr>
          <p:cNvPr id="3" name="Content Placeholder 2"/>
          <p:cNvSpPr>
            <a:spLocks noGrp="1"/>
          </p:cNvSpPr>
          <p:nvPr>
            <p:ph idx="1"/>
          </p:nvPr>
        </p:nvSpPr>
        <p:spPr>
          <a:xfrm>
            <a:off x="457200" y="1052736"/>
            <a:ext cx="8229600" cy="4752528"/>
          </a:xfrm>
        </p:spPr>
        <p:txBody>
          <a:bodyPr/>
          <a:lstStyle/>
          <a:p>
            <a:pPr marL="0" indent="0">
              <a:buNone/>
            </a:pPr>
            <a:r>
              <a:rPr lang="en-GB" sz="2400" dirty="0" smtClean="0"/>
              <a:t>Some </a:t>
            </a:r>
            <a:r>
              <a:rPr lang="en-GB" sz="2400" dirty="0"/>
              <a:t>occasions invited a more abandoned style of drinking</a:t>
            </a:r>
            <a:r>
              <a:rPr lang="en-GB" sz="2400" dirty="0" smtClean="0"/>
              <a:t>:</a:t>
            </a:r>
          </a:p>
          <a:p>
            <a:pPr>
              <a:buFont typeface="Wingdings" panose="05000000000000000000" pitchFamily="2" charset="2"/>
              <a:buChar char="§"/>
            </a:pPr>
            <a:endParaRPr lang="en-GB" sz="2400" dirty="0" smtClean="0"/>
          </a:p>
          <a:p>
            <a:pPr marL="0" indent="0">
              <a:lnSpc>
                <a:spcPct val="150000"/>
              </a:lnSpc>
              <a:spcAft>
                <a:spcPts val="600"/>
              </a:spcAft>
              <a:buNone/>
            </a:pPr>
            <a:r>
              <a:rPr lang="en-GB" sz="2400" dirty="0">
                <a:solidFill>
                  <a:srgbClr val="0070C0"/>
                </a:solidFill>
              </a:rPr>
              <a:t>[The two nights of the week], when it’s in college, that’s not really about meeting people. That’s just about getting drunk and definitely about </a:t>
            </a:r>
            <a:r>
              <a:rPr lang="en-GB" sz="2400" dirty="0" smtClean="0">
                <a:solidFill>
                  <a:srgbClr val="0070C0"/>
                </a:solidFill>
              </a:rPr>
              <a:t>hooking </a:t>
            </a:r>
            <a:r>
              <a:rPr lang="en-GB" sz="2400" dirty="0">
                <a:solidFill>
                  <a:srgbClr val="0070C0"/>
                </a:solidFill>
              </a:rPr>
              <a:t>up (Paul, 20)</a:t>
            </a:r>
            <a:endParaRPr lang="en-AU" sz="2400" dirty="0">
              <a:solidFill>
                <a:srgbClr val="0070C0"/>
              </a:solidFill>
            </a:endParaRPr>
          </a:p>
          <a:p>
            <a:pPr marL="0" indent="0">
              <a:lnSpc>
                <a:spcPct val="150000"/>
              </a:lnSpc>
              <a:spcAft>
                <a:spcPts val="600"/>
              </a:spcAft>
              <a:buNone/>
            </a:pPr>
            <a:r>
              <a:rPr lang="en-GB" sz="2400" dirty="0">
                <a:solidFill>
                  <a:srgbClr val="0070C0"/>
                </a:solidFill>
              </a:rPr>
              <a:t> </a:t>
            </a:r>
            <a:endParaRPr lang="en-AU" sz="2400" dirty="0">
              <a:solidFill>
                <a:srgbClr val="0070C0"/>
              </a:solidFill>
            </a:endParaRPr>
          </a:p>
          <a:p>
            <a:pPr marL="0" indent="0">
              <a:buNone/>
            </a:pPr>
            <a:r>
              <a:rPr lang="en-AU" sz="2400" dirty="0"/>
              <a:t/>
            </a:r>
            <a:br>
              <a:rPr lang="en-AU" sz="2400" dirty="0"/>
            </a:br>
            <a:endParaRPr lang="en-US" sz="2400" dirty="0"/>
          </a:p>
        </p:txBody>
      </p:sp>
    </p:spTree>
    <p:extLst>
      <p:ext uri="{BB962C8B-B14F-4D97-AF65-F5344CB8AC3E}">
        <p14:creationId xmlns:p14="http://schemas.microsoft.com/office/powerpoint/2010/main" val="3157527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472608"/>
          </a:xfrm>
        </p:spPr>
        <p:txBody>
          <a:bodyPr/>
          <a:lstStyle/>
          <a:p>
            <a:pPr marL="0" indent="0">
              <a:buNone/>
            </a:pPr>
            <a:r>
              <a:rPr lang="en-GB" sz="2800" dirty="0" smtClean="0">
                <a:ea typeface="Calibri" panose="020F0502020204030204" pitchFamily="34" charset="0"/>
              </a:rPr>
              <a:t>For some it was not pressure, but ready availability of occasions:</a:t>
            </a:r>
          </a:p>
          <a:p>
            <a:pPr marL="0" indent="0">
              <a:buNone/>
            </a:pPr>
            <a:endParaRPr lang="en-GB" sz="2400" dirty="0" smtClean="0">
              <a:ea typeface="Calibri" panose="020F0502020204030204" pitchFamily="34" charset="0"/>
            </a:endParaRPr>
          </a:p>
          <a:p>
            <a:pPr marL="0" indent="0">
              <a:lnSpc>
                <a:spcPct val="150000"/>
              </a:lnSpc>
              <a:spcAft>
                <a:spcPts val="600"/>
              </a:spcAft>
              <a:buNone/>
            </a:pPr>
            <a:r>
              <a:rPr lang="en-GB" sz="2400" dirty="0" smtClean="0">
                <a:solidFill>
                  <a:srgbClr val="0070C0"/>
                </a:solidFill>
                <a:ea typeface="Calibri" panose="020F0502020204030204" pitchFamily="34" charset="0"/>
              </a:rPr>
              <a:t>College </a:t>
            </a:r>
            <a:r>
              <a:rPr lang="en-GB" sz="2400" dirty="0">
                <a:solidFill>
                  <a:srgbClr val="0070C0"/>
                </a:solidFill>
                <a:ea typeface="Calibri" panose="020F0502020204030204" pitchFamily="34" charset="0"/>
              </a:rPr>
              <a:t>is definitely a very full-on atmosphere and especially when I first came there wasn’t so much a drinking culture, I didn’t feel pressured to drink, but there were just more opportunities to drink than I had ever had because I lived in [a regional town], I had just finished high school, and it was really, really, full-on (Jake, 18) </a:t>
            </a:r>
            <a:endParaRPr lang="en-GB" sz="2400" dirty="0" smtClean="0">
              <a:solidFill>
                <a:srgbClr val="0070C0"/>
              </a:solidFill>
              <a:ea typeface="Calibri" panose="020F0502020204030204" pitchFamily="34" charset="0"/>
            </a:endParaRPr>
          </a:p>
          <a:p>
            <a:pPr marL="0" indent="0">
              <a:buNone/>
            </a:pPr>
            <a:endParaRPr lang="en-AU" sz="2400" dirty="0">
              <a:solidFill>
                <a:srgbClr val="0070C0"/>
              </a:solidFill>
              <a:latin typeface="Calibri" panose="020F0502020204030204" pitchFamily="34" charset="0"/>
              <a:ea typeface="Calibri" panose="020F0502020204030204" pitchFamily="34" charset="0"/>
            </a:endParaRPr>
          </a:p>
          <a:p>
            <a:endParaRPr lang="en-AU" sz="2400" dirty="0"/>
          </a:p>
        </p:txBody>
      </p:sp>
    </p:spTree>
    <p:extLst>
      <p:ext uri="{BB962C8B-B14F-4D97-AF65-F5344CB8AC3E}">
        <p14:creationId xmlns:p14="http://schemas.microsoft.com/office/powerpoint/2010/main" val="16128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Project Investigators</a:t>
            </a:r>
            <a:endParaRPr lang="en-AU" b="1" dirty="0"/>
          </a:p>
        </p:txBody>
      </p:sp>
      <p:sp>
        <p:nvSpPr>
          <p:cNvPr id="3" name="Content Placeholder 2"/>
          <p:cNvSpPr>
            <a:spLocks noGrp="1"/>
          </p:cNvSpPr>
          <p:nvPr>
            <p:ph idx="1"/>
          </p:nvPr>
        </p:nvSpPr>
        <p:spPr>
          <a:xfrm>
            <a:off x="457200" y="1484784"/>
            <a:ext cx="8229600" cy="4464496"/>
          </a:xfrm>
        </p:spPr>
        <p:txBody>
          <a:bodyPr/>
          <a:lstStyle/>
          <a:p>
            <a:pPr marL="0" indent="0">
              <a:lnSpc>
                <a:spcPct val="150000"/>
              </a:lnSpc>
              <a:buNone/>
            </a:pPr>
            <a:r>
              <a:rPr lang="en-AU" sz="2400" dirty="0" smtClean="0"/>
              <a:t>Toni Schofield (USYD)</a:t>
            </a:r>
            <a:endParaRPr lang="en-AU" sz="2400" dirty="0"/>
          </a:p>
          <a:p>
            <a:pPr marL="0" indent="0">
              <a:lnSpc>
                <a:spcPct val="150000"/>
              </a:lnSpc>
              <a:buFont typeface="Arial" charset="0"/>
              <a:buNone/>
            </a:pPr>
            <a:r>
              <a:rPr lang="en-AU" sz="2400" dirty="0" smtClean="0"/>
              <a:t>Rose Leontini (UNSW)</a:t>
            </a:r>
            <a:endParaRPr lang="en-AU" sz="2400" dirty="0"/>
          </a:p>
          <a:p>
            <a:pPr marL="0" indent="0">
              <a:lnSpc>
                <a:spcPct val="150000"/>
              </a:lnSpc>
              <a:buFont typeface="Arial" charset="0"/>
              <a:buNone/>
            </a:pPr>
            <a:r>
              <a:rPr lang="en-AU" sz="2400" dirty="0" smtClean="0"/>
              <a:t>Julie Hepworth (QUT)</a:t>
            </a:r>
          </a:p>
          <a:p>
            <a:pPr marL="0" indent="0">
              <a:lnSpc>
                <a:spcPct val="150000"/>
              </a:lnSpc>
              <a:buFont typeface="Arial" charset="0"/>
              <a:buNone/>
            </a:pPr>
            <a:r>
              <a:rPr lang="en-AU" sz="2400" dirty="0" smtClean="0"/>
              <a:t>Jo </a:t>
            </a:r>
            <a:r>
              <a:rPr lang="en-AU" sz="2400" dirty="0"/>
              <a:t>Lindsay </a:t>
            </a:r>
            <a:r>
              <a:rPr lang="en-AU" sz="2400" dirty="0" smtClean="0"/>
              <a:t>(Monash)</a:t>
            </a:r>
          </a:p>
          <a:p>
            <a:pPr marL="0" indent="0">
              <a:lnSpc>
                <a:spcPct val="150000"/>
              </a:lnSpc>
              <a:buFont typeface="Arial" charset="0"/>
              <a:buNone/>
            </a:pPr>
            <a:r>
              <a:rPr lang="en-AU" sz="2400" dirty="0" smtClean="0"/>
              <a:t>John </a:t>
            </a:r>
            <a:r>
              <a:rPr lang="en-AU" sz="2400" dirty="0" err="1" smtClean="0"/>
              <a:t>Germov</a:t>
            </a:r>
            <a:r>
              <a:rPr lang="en-AU" sz="2400" dirty="0" smtClean="0"/>
              <a:t> (UON)</a:t>
            </a:r>
            <a:endParaRPr lang="en-AU" sz="2400" dirty="0"/>
          </a:p>
          <a:p>
            <a:pPr marL="0" indent="0">
              <a:lnSpc>
                <a:spcPct val="150000"/>
              </a:lnSpc>
              <a:buNone/>
            </a:pPr>
            <a:r>
              <a:rPr lang="en-AU" sz="2400" dirty="0"/>
              <a:t>Rebecca </a:t>
            </a:r>
            <a:r>
              <a:rPr lang="en-AU" sz="2400" dirty="0" smtClean="0"/>
              <a:t>Brown (research assistant &amp; co-author)</a:t>
            </a:r>
            <a:endParaRPr lang="en-AU" sz="2400" dirty="0"/>
          </a:p>
        </p:txBody>
      </p:sp>
    </p:spTree>
    <p:extLst>
      <p:ext uri="{BB962C8B-B14F-4D97-AF65-F5344CB8AC3E}">
        <p14:creationId xmlns:p14="http://schemas.microsoft.com/office/powerpoint/2010/main" val="356551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256584"/>
          </a:xfrm>
        </p:spPr>
        <p:txBody>
          <a:bodyPr>
            <a:normAutofit/>
          </a:bodyPr>
          <a:lstStyle/>
          <a:p>
            <a:pPr marL="0" indent="0">
              <a:lnSpc>
                <a:spcPct val="150000"/>
              </a:lnSpc>
              <a:spcAft>
                <a:spcPts val="600"/>
              </a:spcAft>
              <a:buNone/>
            </a:pPr>
            <a:r>
              <a:rPr lang="en-GB" sz="2400" dirty="0" smtClean="0"/>
              <a:t>The </a:t>
            </a:r>
            <a:r>
              <a:rPr lang="en-GB" sz="2400" dirty="0"/>
              <a:t>intensification of events at which alcohol is available led many to believe that most students </a:t>
            </a:r>
            <a:r>
              <a:rPr lang="en-GB" sz="2400" i="1" dirty="0"/>
              <a:t>did</a:t>
            </a:r>
            <a:r>
              <a:rPr lang="en-GB" sz="2400" dirty="0"/>
              <a:t> drink and even </a:t>
            </a:r>
            <a:r>
              <a:rPr lang="en-GB" sz="2400" dirty="0" smtClean="0"/>
              <a:t>heavily:</a:t>
            </a:r>
            <a:endParaRPr lang="en-GB" sz="2400" dirty="0"/>
          </a:p>
          <a:p>
            <a:pPr marL="0" indent="0">
              <a:lnSpc>
                <a:spcPct val="150000"/>
              </a:lnSpc>
              <a:spcAft>
                <a:spcPts val="600"/>
              </a:spcAft>
              <a:buNone/>
            </a:pPr>
            <a:endParaRPr lang="en-GB" sz="2400" dirty="0" smtClean="0">
              <a:solidFill>
                <a:srgbClr val="0070C0"/>
              </a:solidFill>
              <a:ea typeface="Calibri" panose="020F0502020204030204" pitchFamily="34" charset="0"/>
            </a:endParaRPr>
          </a:p>
          <a:p>
            <a:pPr marL="0" indent="0">
              <a:lnSpc>
                <a:spcPct val="150000"/>
              </a:lnSpc>
              <a:spcAft>
                <a:spcPts val="600"/>
              </a:spcAft>
              <a:buNone/>
            </a:pPr>
            <a:r>
              <a:rPr lang="en-GB" sz="2400" dirty="0" smtClean="0">
                <a:solidFill>
                  <a:srgbClr val="0070C0"/>
                </a:solidFill>
                <a:ea typeface="Calibri" panose="020F0502020204030204" pitchFamily="34" charset="0"/>
              </a:rPr>
              <a:t>I </a:t>
            </a:r>
            <a:r>
              <a:rPr lang="en-GB" sz="2400" dirty="0">
                <a:solidFill>
                  <a:srgbClr val="0070C0"/>
                </a:solidFill>
                <a:ea typeface="Calibri" panose="020F0502020204030204" pitchFamily="34" charset="0"/>
              </a:rPr>
              <a:t>would probably have to say [for] the majority of people in college the drinking is pervasive, yeah. It is more of a minority that are spending most of their time in completely non-drinking activities (Darren, 19)</a:t>
            </a:r>
            <a:endParaRPr lang="en-AU" sz="2400" dirty="0">
              <a:solidFill>
                <a:srgbClr val="0070C0"/>
              </a:solidFill>
              <a:ea typeface="Calibri" panose="020F0502020204030204" pitchFamily="34" charset="0"/>
            </a:endParaRPr>
          </a:p>
          <a:p>
            <a:pPr lvl="0">
              <a:lnSpc>
                <a:spcPct val="150000"/>
              </a:lnSpc>
              <a:spcAft>
                <a:spcPts val="600"/>
              </a:spcAft>
            </a:pPr>
            <a:endParaRPr lang="en-AU" sz="2400" dirty="0"/>
          </a:p>
          <a:p>
            <a:endParaRPr lang="en-AU" sz="2400" dirty="0"/>
          </a:p>
        </p:txBody>
      </p:sp>
    </p:spTree>
    <p:extLst>
      <p:ext uri="{BB962C8B-B14F-4D97-AF65-F5344CB8AC3E}">
        <p14:creationId xmlns:p14="http://schemas.microsoft.com/office/powerpoint/2010/main" val="1034464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ea typeface="Calibri" panose="020F0502020204030204" pitchFamily="34" charset="0"/>
              </a:rPr>
              <a:t>The frequency of alcohol use and partying competed with academic work: </a:t>
            </a:r>
            <a:br>
              <a:rPr lang="en-GB" sz="2800" dirty="0">
                <a:ea typeface="Calibri" panose="020F0502020204030204" pitchFamily="34" charset="0"/>
              </a:rPr>
            </a:br>
            <a:endParaRPr lang="en-AU" dirty="0"/>
          </a:p>
        </p:txBody>
      </p:sp>
      <p:sp>
        <p:nvSpPr>
          <p:cNvPr id="3" name="Content Placeholder 2"/>
          <p:cNvSpPr>
            <a:spLocks noGrp="1"/>
          </p:cNvSpPr>
          <p:nvPr>
            <p:ph idx="1"/>
          </p:nvPr>
        </p:nvSpPr>
        <p:spPr/>
        <p:txBody>
          <a:bodyPr/>
          <a:lstStyle/>
          <a:p>
            <a:pPr marL="0" indent="0">
              <a:buNone/>
            </a:pPr>
            <a:endParaRPr lang="en-GB" sz="2400" dirty="0" smtClean="0">
              <a:solidFill>
                <a:srgbClr val="0070C0"/>
              </a:solidFill>
            </a:endParaRPr>
          </a:p>
          <a:p>
            <a:pPr marL="0" indent="0">
              <a:lnSpc>
                <a:spcPct val="150000"/>
              </a:lnSpc>
              <a:spcAft>
                <a:spcPts val="600"/>
              </a:spcAft>
              <a:buNone/>
            </a:pPr>
            <a:r>
              <a:rPr lang="en-GB" sz="2400" dirty="0" smtClean="0">
                <a:solidFill>
                  <a:srgbClr val="0070C0"/>
                </a:solidFill>
              </a:rPr>
              <a:t>But </a:t>
            </a:r>
            <a:r>
              <a:rPr lang="en-GB" sz="2400" dirty="0">
                <a:solidFill>
                  <a:srgbClr val="0070C0"/>
                </a:solidFill>
              </a:rPr>
              <a:t>definitely at college there’s a trade-off between commitment to your academic work and commitment to your social life, because yeah, at college they try and make an environment where there’s always social stuff happening. That means that you’re spending more time doing social stuff at college than you would be otherwise (Rod, 20)</a:t>
            </a:r>
            <a:endParaRPr lang="en-AU" sz="2400" dirty="0">
              <a:solidFill>
                <a:srgbClr val="0070C0"/>
              </a:solidFill>
            </a:endParaRPr>
          </a:p>
          <a:p>
            <a:pPr marL="0" indent="0">
              <a:buNone/>
            </a:pPr>
            <a:endParaRPr lang="en-AU" sz="2400" dirty="0"/>
          </a:p>
        </p:txBody>
      </p:sp>
    </p:spTree>
    <p:extLst>
      <p:ext uri="{BB962C8B-B14F-4D97-AF65-F5344CB8AC3E}">
        <p14:creationId xmlns:p14="http://schemas.microsoft.com/office/powerpoint/2010/main" val="1574769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4968552"/>
          </a:xfrm>
        </p:spPr>
        <p:txBody>
          <a:bodyPr/>
          <a:lstStyle/>
          <a:p>
            <a:pPr>
              <a:lnSpc>
                <a:spcPct val="150000"/>
              </a:lnSpc>
              <a:spcAft>
                <a:spcPts val="600"/>
              </a:spcAft>
            </a:pPr>
            <a:r>
              <a:rPr lang="en-GB" sz="2400" b="1" dirty="0">
                <a:ea typeface="Calibri" panose="020F0502020204030204" pitchFamily="34" charset="0"/>
              </a:rPr>
              <a:t>‘social stuff’</a:t>
            </a:r>
            <a:r>
              <a:rPr lang="en-GB" sz="2400" dirty="0">
                <a:ea typeface="Calibri" panose="020F0502020204030204" pitchFamily="34" charset="0"/>
              </a:rPr>
              <a:t> </a:t>
            </a:r>
            <a:r>
              <a:rPr lang="en-GB" sz="2400" dirty="0">
                <a:ea typeface="Calibri" panose="020F0502020204030204" pitchFamily="34" charset="0"/>
                <a:sym typeface="Wingdings" panose="05000000000000000000" pitchFamily="2" charset="2"/>
              </a:rPr>
              <a:t></a:t>
            </a:r>
            <a:r>
              <a:rPr lang="en-GB" sz="2400" dirty="0">
                <a:ea typeface="Calibri" panose="020F0502020204030204" pitchFamily="34" charset="0"/>
              </a:rPr>
              <a:t> any kind of event geared at encouraging residents to bond, integrate, and add to the student experience through </a:t>
            </a:r>
            <a:r>
              <a:rPr lang="en-GB" sz="2400" u="sng" dirty="0">
                <a:ea typeface="Calibri" panose="020F0502020204030204" pitchFamily="34" charset="0"/>
              </a:rPr>
              <a:t>not only</a:t>
            </a:r>
            <a:r>
              <a:rPr lang="en-GB" sz="2400" dirty="0">
                <a:ea typeface="Calibri" panose="020F0502020204030204" pitchFamily="34" charset="0"/>
              </a:rPr>
              <a:t> parties but a variety of other cultural, sport and leisure </a:t>
            </a:r>
            <a:r>
              <a:rPr lang="en-GB" sz="2400" dirty="0" smtClean="0">
                <a:ea typeface="Calibri" panose="020F0502020204030204" pitchFamily="34" charset="0"/>
              </a:rPr>
              <a:t>activities</a:t>
            </a:r>
          </a:p>
          <a:p>
            <a:pPr>
              <a:lnSpc>
                <a:spcPct val="150000"/>
              </a:lnSpc>
              <a:spcAft>
                <a:spcPts val="600"/>
              </a:spcAft>
            </a:pPr>
            <a:endParaRPr lang="en-AU" sz="2400" dirty="0">
              <a:ea typeface="Calibri" panose="020F0502020204030204" pitchFamily="34" charset="0"/>
            </a:endParaRPr>
          </a:p>
          <a:p>
            <a:pPr>
              <a:lnSpc>
                <a:spcPct val="150000"/>
              </a:lnSpc>
              <a:spcAft>
                <a:spcPts val="600"/>
              </a:spcAft>
            </a:pPr>
            <a:r>
              <a:rPr lang="en-GB" sz="2400" dirty="0"/>
              <a:t>at least one party or other informal social event </a:t>
            </a:r>
            <a:r>
              <a:rPr lang="en-GB" sz="2400" u="sng" dirty="0"/>
              <a:t>each week</a:t>
            </a:r>
            <a:r>
              <a:rPr lang="en-GB" sz="2400" dirty="0"/>
              <a:t> provided frequent occasions for drinking through a combination of organised or </a:t>
            </a:r>
            <a:r>
              <a:rPr lang="en-GB" sz="2400" i="1" dirty="0"/>
              <a:t>ad hoc</a:t>
            </a:r>
            <a:r>
              <a:rPr lang="en-GB" sz="2400" dirty="0"/>
              <a:t> </a:t>
            </a:r>
            <a:r>
              <a:rPr lang="en-GB" sz="2400" dirty="0" smtClean="0"/>
              <a:t>gatherings </a:t>
            </a:r>
            <a:endParaRPr lang="en-AU" sz="2400" dirty="0"/>
          </a:p>
          <a:p>
            <a:pPr marL="0" indent="0">
              <a:buNone/>
            </a:pPr>
            <a:endParaRPr lang="en-AU" sz="2400" dirty="0"/>
          </a:p>
        </p:txBody>
      </p:sp>
    </p:spTree>
    <p:extLst>
      <p:ext uri="{BB962C8B-B14F-4D97-AF65-F5344CB8AC3E}">
        <p14:creationId xmlns:p14="http://schemas.microsoft.com/office/powerpoint/2010/main" val="2387840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224136"/>
          </a:xfrm>
        </p:spPr>
        <p:txBody>
          <a:bodyPr/>
          <a:lstStyle/>
          <a:p>
            <a:r>
              <a:rPr lang="en-GB" sz="3200" b="1" dirty="0" smtClean="0"/>
              <a:t>2. Alcohol</a:t>
            </a:r>
            <a:r>
              <a:rPr lang="en-GB" sz="3200" b="1" dirty="0"/>
              <a:t>, college routines and institutional micro-processes</a:t>
            </a:r>
            <a:endParaRPr lang="en-AU" dirty="0"/>
          </a:p>
        </p:txBody>
      </p:sp>
      <p:sp>
        <p:nvSpPr>
          <p:cNvPr id="3" name="Content Placeholder 2"/>
          <p:cNvSpPr>
            <a:spLocks noGrp="1"/>
          </p:cNvSpPr>
          <p:nvPr>
            <p:ph idx="1"/>
          </p:nvPr>
        </p:nvSpPr>
        <p:spPr>
          <a:xfrm>
            <a:off x="457200" y="1484784"/>
            <a:ext cx="8229600" cy="4536504"/>
          </a:xfrm>
        </p:spPr>
        <p:txBody>
          <a:bodyPr/>
          <a:lstStyle/>
          <a:p>
            <a:pPr>
              <a:lnSpc>
                <a:spcPct val="150000"/>
              </a:lnSpc>
            </a:pPr>
            <a:r>
              <a:rPr lang="en-GB" sz="2400" dirty="0" smtClean="0"/>
              <a:t>College </a:t>
            </a:r>
            <a:r>
              <a:rPr lang="en-GB" sz="2400" dirty="0"/>
              <a:t>routines, policies and all extracurricular activities are institutional micro-processes that shape students and the student </a:t>
            </a:r>
            <a:r>
              <a:rPr lang="en-GB" sz="2400" dirty="0" smtClean="0"/>
              <a:t>experience</a:t>
            </a:r>
          </a:p>
          <a:p>
            <a:pPr marL="0" indent="0">
              <a:lnSpc>
                <a:spcPct val="150000"/>
              </a:lnSpc>
              <a:buNone/>
            </a:pPr>
            <a:endParaRPr lang="en-GB" sz="1200" dirty="0" smtClean="0"/>
          </a:p>
          <a:p>
            <a:pPr>
              <a:lnSpc>
                <a:spcPct val="150000"/>
              </a:lnSpc>
            </a:pPr>
            <a:r>
              <a:rPr lang="en-GB" sz="2400" dirty="0" smtClean="0"/>
              <a:t>Through these, </a:t>
            </a:r>
            <a:r>
              <a:rPr lang="en-GB" sz="2400" dirty="0"/>
              <a:t>institutions encourage residents to ‘learn certain </a:t>
            </a:r>
            <a:r>
              <a:rPr lang="en-GB" sz="2400" dirty="0" smtClean="0"/>
              <a:t>dispositions’* that </a:t>
            </a:r>
            <a:r>
              <a:rPr lang="en-GB" sz="2400" dirty="0"/>
              <a:t>can further their development and add to their cultural </a:t>
            </a:r>
            <a:r>
              <a:rPr lang="en-GB" sz="2400" dirty="0" smtClean="0"/>
              <a:t>capital</a:t>
            </a:r>
            <a:endParaRPr lang="en-GB" sz="2400" dirty="0"/>
          </a:p>
          <a:p>
            <a:pPr marL="0" lvl="0" indent="0">
              <a:lnSpc>
                <a:spcPct val="150000"/>
              </a:lnSpc>
              <a:buNone/>
            </a:pPr>
            <a:r>
              <a:rPr lang="en-GB" sz="1600" dirty="0" smtClean="0"/>
              <a:t>*Chatterton (1999:120)</a:t>
            </a:r>
            <a:endParaRPr lang="en-AU" sz="1600" dirty="0"/>
          </a:p>
          <a:p>
            <a:endParaRPr lang="en-AU" dirty="0"/>
          </a:p>
        </p:txBody>
      </p:sp>
    </p:spTree>
    <p:extLst>
      <p:ext uri="{BB962C8B-B14F-4D97-AF65-F5344CB8AC3E}">
        <p14:creationId xmlns:p14="http://schemas.microsoft.com/office/powerpoint/2010/main" val="2095003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lstStyle/>
          <a:p>
            <a:r>
              <a:rPr lang="en-GB" sz="3200" dirty="0">
                <a:ea typeface="Calibri" panose="020F0502020204030204" pitchFamily="34" charset="0"/>
              </a:rPr>
              <a:t>Across all participating colleges:</a:t>
            </a:r>
            <a:br>
              <a:rPr lang="en-GB" sz="3200" dirty="0">
                <a:ea typeface="Calibri" panose="020F0502020204030204" pitchFamily="34" charset="0"/>
              </a:rPr>
            </a:br>
            <a:endParaRPr lang="en-AU" dirty="0"/>
          </a:p>
        </p:txBody>
      </p:sp>
      <p:sp>
        <p:nvSpPr>
          <p:cNvPr id="3" name="Content Placeholder 2"/>
          <p:cNvSpPr>
            <a:spLocks noGrp="1"/>
          </p:cNvSpPr>
          <p:nvPr>
            <p:ph idx="1"/>
          </p:nvPr>
        </p:nvSpPr>
        <p:spPr>
          <a:xfrm>
            <a:off x="457200" y="980728"/>
            <a:ext cx="8229600" cy="4824536"/>
          </a:xfrm>
        </p:spPr>
        <p:txBody>
          <a:bodyPr/>
          <a:lstStyle/>
          <a:p>
            <a:pPr marL="514350" lvl="0" indent="-514350">
              <a:spcAft>
                <a:spcPts val="0"/>
              </a:spcAft>
              <a:buFont typeface="+mj-lt"/>
              <a:buAutoNum type="arabicPeriod"/>
            </a:pPr>
            <a:endParaRPr lang="en-GB" sz="2400" dirty="0" smtClean="0">
              <a:ea typeface="Calibri" panose="020F0502020204030204" pitchFamily="34" charset="0"/>
            </a:endParaRPr>
          </a:p>
          <a:p>
            <a:pPr marL="514350" lvl="0" indent="-514350">
              <a:spcAft>
                <a:spcPts val="0"/>
              </a:spcAft>
              <a:buFont typeface="+mj-lt"/>
              <a:buAutoNum type="arabicPeriod"/>
            </a:pPr>
            <a:r>
              <a:rPr lang="en-GB" sz="2400" dirty="0" smtClean="0">
                <a:ea typeface="Calibri" panose="020F0502020204030204" pitchFamily="34" charset="0"/>
              </a:rPr>
              <a:t>students </a:t>
            </a:r>
            <a:r>
              <a:rPr lang="en-GB" sz="2400" dirty="0">
                <a:ea typeface="Calibri" panose="020F0502020204030204" pitchFamily="34" charset="0"/>
              </a:rPr>
              <a:t>can purchase, store and consume alcohol in their own rooms; </a:t>
            </a:r>
            <a:endParaRPr lang="en-GB" sz="2400" dirty="0" smtClean="0">
              <a:ea typeface="Calibri" panose="020F0502020204030204" pitchFamily="34" charset="0"/>
            </a:endParaRPr>
          </a:p>
          <a:p>
            <a:pPr lvl="0">
              <a:spcAft>
                <a:spcPts val="0"/>
              </a:spcAft>
              <a:buFont typeface="+mj-lt"/>
              <a:buAutoNum type="arabicPeriod"/>
            </a:pPr>
            <a:endParaRPr lang="en-GB" dirty="0">
              <a:ea typeface="Calibri" panose="020F0502020204030204" pitchFamily="34" charset="0"/>
            </a:endParaRPr>
          </a:p>
          <a:p>
            <a:pPr marL="514350" lvl="0" indent="-514350">
              <a:spcAft>
                <a:spcPts val="0"/>
              </a:spcAft>
              <a:buFont typeface="+mj-lt"/>
              <a:buAutoNum type="arabicPeriod"/>
            </a:pPr>
            <a:r>
              <a:rPr lang="en-GB" sz="2400" dirty="0" smtClean="0">
                <a:ea typeface="Calibri" panose="020F0502020204030204" pitchFamily="34" charset="0"/>
              </a:rPr>
              <a:t>alcohol </a:t>
            </a:r>
            <a:r>
              <a:rPr lang="en-GB" sz="2400" dirty="0">
                <a:ea typeface="Calibri" panose="020F0502020204030204" pitchFamily="34" charset="0"/>
              </a:rPr>
              <a:t>is provided freely by the colleges at formal </a:t>
            </a:r>
            <a:r>
              <a:rPr lang="en-GB" sz="2400" dirty="0" smtClean="0">
                <a:ea typeface="Calibri" panose="020F0502020204030204" pitchFamily="34" charset="0"/>
              </a:rPr>
              <a:t>occasions, in common areas</a:t>
            </a:r>
          </a:p>
          <a:p>
            <a:pPr lvl="0">
              <a:spcAft>
                <a:spcPts val="0"/>
              </a:spcAft>
              <a:buFont typeface="+mj-lt"/>
              <a:buAutoNum type="arabicPeriod"/>
            </a:pPr>
            <a:endParaRPr lang="en-GB" dirty="0" smtClean="0">
              <a:ea typeface="Calibri" panose="020F0502020204030204" pitchFamily="34" charset="0"/>
            </a:endParaRPr>
          </a:p>
          <a:p>
            <a:pPr marL="514350" lvl="0" indent="-514350">
              <a:spcAft>
                <a:spcPts val="0"/>
              </a:spcAft>
              <a:buFont typeface="+mj-lt"/>
              <a:buAutoNum type="arabicPeriod"/>
            </a:pPr>
            <a:r>
              <a:rPr lang="en-GB" sz="2400" dirty="0" smtClean="0">
                <a:ea typeface="Calibri" panose="020F0502020204030204" pitchFamily="34" charset="0"/>
              </a:rPr>
              <a:t>alcohol provided </a:t>
            </a:r>
            <a:r>
              <a:rPr lang="en-GB" sz="2400" dirty="0">
                <a:ea typeface="Calibri" panose="020F0502020204030204" pitchFamily="34" charset="0"/>
              </a:rPr>
              <a:t>cheaply </a:t>
            </a:r>
            <a:r>
              <a:rPr lang="en-GB" sz="2400" dirty="0" smtClean="0">
                <a:ea typeface="Calibri" panose="020F0502020204030204" pitchFamily="34" charset="0"/>
              </a:rPr>
              <a:t>or freely at </a:t>
            </a:r>
            <a:r>
              <a:rPr lang="en-GB" sz="2400" dirty="0">
                <a:ea typeface="Calibri" panose="020F0502020204030204" pitchFamily="34" charset="0"/>
              </a:rPr>
              <a:t>all other events organised </a:t>
            </a:r>
            <a:r>
              <a:rPr lang="en-GB" sz="2400" dirty="0" smtClean="0">
                <a:ea typeface="Calibri" panose="020F0502020204030204" pitchFamily="34" charset="0"/>
              </a:rPr>
              <a:t>by/through college/university </a:t>
            </a:r>
            <a:r>
              <a:rPr lang="en-GB" sz="2400" dirty="0">
                <a:ea typeface="Calibri" panose="020F0502020204030204" pitchFamily="34" charset="0"/>
              </a:rPr>
              <a:t>social clubs </a:t>
            </a:r>
            <a:r>
              <a:rPr lang="en-GB" sz="2400" dirty="0" smtClean="0">
                <a:ea typeface="Calibri" panose="020F0502020204030204" pitchFamily="34" charset="0"/>
              </a:rPr>
              <a:t>on or off campus</a:t>
            </a:r>
          </a:p>
          <a:p>
            <a:pPr marL="0" lvl="0" indent="0">
              <a:spcAft>
                <a:spcPts val="0"/>
              </a:spcAft>
              <a:buNone/>
            </a:pPr>
            <a:endParaRPr lang="en-AU" sz="1200" dirty="0">
              <a:ea typeface="Calibri" panose="020F0502020204030204" pitchFamily="34" charset="0"/>
            </a:endParaRPr>
          </a:p>
          <a:p>
            <a:pPr marL="0" lvl="0" indent="0">
              <a:buNone/>
            </a:pPr>
            <a:r>
              <a:rPr lang="en-GB" sz="2400" dirty="0" smtClean="0">
                <a:ea typeface="Calibri" panose="020F0502020204030204" pitchFamily="34" charset="0"/>
              </a:rPr>
              <a:t>These spatial/temporal dimensions in the use of alcohol are designed to give </a:t>
            </a:r>
            <a:r>
              <a:rPr lang="en-GB" sz="2400" dirty="0">
                <a:ea typeface="Calibri" panose="020F0502020204030204" pitchFamily="34" charset="0"/>
              </a:rPr>
              <a:t>students considerable </a:t>
            </a:r>
            <a:r>
              <a:rPr lang="en-GB" sz="2400" dirty="0" smtClean="0">
                <a:ea typeface="Calibri" panose="020F0502020204030204" pitchFamily="34" charset="0"/>
              </a:rPr>
              <a:t>autonomy </a:t>
            </a:r>
            <a:endParaRPr lang="en-AU" sz="2400" dirty="0"/>
          </a:p>
        </p:txBody>
      </p:sp>
    </p:spTree>
    <p:extLst>
      <p:ext uri="{BB962C8B-B14F-4D97-AF65-F5344CB8AC3E}">
        <p14:creationId xmlns:p14="http://schemas.microsoft.com/office/powerpoint/2010/main" val="3831656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2008"/>
          </a:xfrm>
        </p:spPr>
        <p:txBody>
          <a:bodyPr/>
          <a:lstStyle/>
          <a:p>
            <a:r>
              <a:rPr lang="en-AU" dirty="0" smtClean="0"/>
              <a:t>However:</a:t>
            </a:r>
            <a:endParaRPr lang="en-AU" dirty="0"/>
          </a:p>
        </p:txBody>
      </p:sp>
      <p:sp>
        <p:nvSpPr>
          <p:cNvPr id="3" name="Content Placeholder 2"/>
          <p:cNvSpPr>
            <a:spLocks noGrp="1"/>
          </p:cNvSpPr>
          <p:nvPr>
            <p:ph idx="1"/>
          </p:nvPr>
        </p:nvSpPr>
        <p:spPr>
          <a:xfrm>
            <a:off x="457200" y="1124744"/>
            <a:ext cx="8229600" cy="4680520"/>
          </a:xfrm>
        </p:spPr>
        <p:txBody>
          <a:bodyPr/>
          <a:lstStyle/>
          <a:p>
            <a:pPr marL="0" lvl="0" indent="0">
              <a:buNone/>
            </a:pPr>
            <a:r>
              <a:rPr lang="en-GB" sz="2400" dirty="0" smtClean="0">
                <a:ea typeface="Calibri" panose="020F0502020204030204" pitchFamily="34" charset="0"/>
              </a:rPr>
              <a:t>This liberty </a:t>
            </a:r>
            <a:r>
              <a:rPr lang="en-GB" sz="2400" dirty="0">
                <a:ea typeface="Calibri" panose="020F0502020204030204" pitchFamily="34" charset="0"/>
              </a:rPr>
              <a:t>is </a:t>
            </a:r>
            <a:r>
              <a:rPr lang="en-GB" sz="2400" u="sng" dirty="0">
                <a:ea typeface="Calibri" panose="020F0502020204030204" pitchFamily="34" charset="0"/>
              </a:rPr>
              <a:t>not matched</a:t>
            </a:r>
            <a:r>
              <a:rPr lang="en-GB" sz="2400" dirty="0">
                <a:ea typeface="Calibri" panose="020F0502020204030204" pitchFamily="34" charset="0"/>
              </a:rPr>
              <a:t> by their knowledge of the policies that govern alcohol use in their institutions:</a:t>
            </a:r>
            <a:endParaRPr lang="en-AU" sz="2400" dirty="0">
              <a:ea typeface="Calibri" panose="020F0502020204030204" pitchFamily="34" charset="0"/>
            </a:endParaRPr>
          </a:p>
          <a:p>
            <a:pPr marL="0" indent="0">
              <a:buNone/>
            </a:pPr>
            <a:endParaRPr lang="en-AU" sz="2400" dirty="0" smtClean="0"/>
          </a:p>
          <a:p>
            <a:pPr marL="400050" lvl="1" indent="0">
              <a:buNone/>
            </a:pPr>
            <a:r>
              <a:rPr lang="en-GB" sz="2400" b="1" dirty="0"/>
              <a:t>I: </a:t>
            </a:r>
            <a:r>
              <a:rPr lang="en-GB" sz="2400" b="1" dirty="0" smtClean="0"/>
              <a:t> Are </a:t>
            </a:r>
            <a:r>
              <a:rPr lang="en-GB" sz="2400" b="1" dirty="0"/>
              <a:t>there any alcohol policies in the hall of residence?</a:t>
            </a:r>
            <a:r>
              <a:rPr lang="en-AU" sz="2400" b="1" dirty="0"/>
              <a:t/>
            </a:r>
            <a:br>
              <a:rPr lang="en-AU" sz="2400" b="1" dirty="0"/>
            </a:br>
            <a:endParaRPr lang="en-AU" sz="2400" b="1" dirty="0" smtClean="0"/>
          </a:p>
          <a:p>
            <a:pPr marL="400050" lvl="1" indent="0">
              <a:buNone/>
            </a:pPr>
            <a:r>
              <a:rPr lang="en-GB" sz="2400" dirty="0" smtClean="0">
                <a:solidFill>
                  <a:srgbClr val="0070C0"/>
                </a:solidFill>
              </a:rPr>
              <a:t>Not </a:t>
            </a:r>
            <a:r>
              <a:rPr lang="en-GB" sz="2400" dirty="0">
                <a:solidFill>
                  <a:srgbClr val="0070C0"/>
                </a:solidFill>
              </a:rPr>
              <a:t>particularly. There are just some areas that we’re not allowed to drink in and there are rules about sound late at night, but, for all purposes, you could be as loud as you wanted until ten o’clock and continue to be loud until one [am]. So, it’s – as far as drinking or partying goes – it’s an ideal situation (Olga, 20)</a:t>
            </a:r>
            <a:endParaRPr lang="en-AU" sz="2400" dirty="0">
              <a:solidFill>
                <a:srgbClr val="0070C0"/>
              </a:solidFill>
            </a:endParaRPr>
          </a:p>
          <a:p>
            <a:pPr marL="0" indent="0">
              <a:buNone/>
            </a:pPr>
            <a:endParaRPr lang="en-AU" dirty="0" smtClean="0"/>
          </a:p>
          <a:p>
            <a:pPr marL="0" indent="0">
              <a:buNone/>
            </a:pPr>
            <a:endParaRPr lang="en-AU" dirty="0"/>
          </a:p>
        </p:txBody>
      </p:sp>
    </p:spTree>
    <p:extLst>
      <p:ext uri="{BB962C8B-B14F-4D97-AF65-F5344CB8AC3E}">
        <p14:creationId xmlns:p14="http://schemas.microsoft.com/office/powerpoint/2010/main" val="1860950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143" y="1052736"/>
            <a:ext cx="8229600" cy="4752528"/>
          </a:xfrm>
        </p:spPr>
        <p:txBody>
          <a:bodyPr/>
          <a:lstStyle/>
          <a:p>
            <a:pPr marL="0" indent="0">
              <a:lnSpc>
                <a:spcPct val="150000"/>
              </a:lnSpc>
              <a:buNone/>
            </a:pPr>
            <a:r>
              <a:rPr lang="en-GB" sz="2400" dirty="0" smtClean="0">
                <a:solidFill>
                  <a:srgbClr val="0070C0"/>
                </a:solidFill>
              </a:rPr>
              <a:t>I </a:t>
            </a:r>
            <a:r>
              <a:rPr lang="en-GB" sz="2400" dirty="0">
                <a:solidFill>
                  <a:srgbClr val="0070C0"/>
                </a:solidFill>
              </a:rPr>
              <a:t>am not exactly positive about the Principal’s policy on drinking but I think she has kind of accepted that it happens but expects us all to be responsible about it, and if we are not, which we are not always, then she doesn’t really want to know maybe, as long as we are not destroying the college or the reputation of the college, then I’m sure she won’t mind (Kerry, 19) </a:t>
            </a:r>
            <a:endParaRPr lang="en-AU" sz="2400" dirty="0">
              <a:solidFill>
                <a:srgbClr val="0070C0"/>
              </a:solidFill>
            </a:endParaRPr>
          </a:p>
          <a:p>
            <a:pPr marL="0" indent="0">
              <a:buNone/>
            </a:pPr>
            <a:endParaRPr lang="en-AU" sz="2400" dirty="0"/>
          </a:p>
        </p:txBody>
      </p:sp>
    </p:spTree>
    <p:extLst>
      <p:ext uri="{BB962C8B-B14F-4D97-AF65-F5344CB8AC3E}">
        <p14:creationId xmlns:p14="http://schemas.microsoft.com/office/powerpoint/2010/main" val="24019222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endParaRPr lang="en-AU" dirty="0"/>
          </a:p>
        </p:txBody>
      </p:sp>
      <p:sp>
        <p:nvSpPr>
          <p:cNvPr id="3" name="Content Placeholder 2"/>
          <p:cNvSpPr>
            <a:spLocks noGrp="1"/>
          </p:cNvSpPr>
          <p:nvPr>
            <p:ph idx="1"/>
          </p:nvPr>
        </p:nvSpPr>
        <p:spPr>
          <a:xfrm>
            <a:off x="457200" y="260648"/>
            <a:ext cx="8229600" cy="5760640"/>
          </a:xfrm>
        </p:spPr>
        <p:txBody>
          <a:bodyPr/>
          <a:lstStyle/>
          <a:p>
            <a:pPr marL="0" indent="0">
              <a:lnSpc>
                <a:spcPct val="150000"/>
              </a:lnSpc>
              <a:buNone/>
            </a:pPr>
            <a:endParaRPr lang="en-GB" sz="2400" dirty="0" smtClean="0">
              <a:solidFill>
                <a:srgbClr val="0070C0"/>
              </a:solidFill>
            </a:endParaRPr>
          </a:p>
          <a:p>
            <a:pPr marL="0" indent="0">
              <a:lnSpc>
                <a:spcPct val="150000"/>
              </a:lnSpc>
              <a:buNone/>
            </a:pPr>
            <a:endParaRPr lang="en-GB" sz="2400" dirty="0">
              <a:solidFill>
                <a:srgbClr val="0070C0"/>
              </a:solidFill>
            </a:endParaRPr>
          </a:p>
          <a:p>
            <a:pPr marL="0" indent="0">
              <a:lnSpc>
                <a:spcPct val="150000"/>
              </a:lnSpc>
              <a:buNone/>
            </a:pPr>
            <a:r>
              <a:rPr lang="en-GB" sz="2400" dirty="0" smtClean="0">
                <a:solidFill>
                  <a:srgbClr val="0070C0"/>
                </a:solidFill>
              </a:rPr>
              <a:t>As </a:t>
            </a:r>
            <a:r>
              <a:rPr lang="en-GB" sz="2400" dirty="0">
                <a:solidFill>
                  <a:srgbClr val="0070C0"/>
                </a:solidFill>
              </a:rPr>
              <a:t>far as I know I would highly doubt that there is a rule against [drinking] just because everyone has alcohol in their room here [in Australia], and so if they did have a rule it is not enforced, or it is even not talked about because I haven’t heard of it (Amy, 20) </a:t>
            </a:r>
            <a:endParaRPr lang="en-AU" sz="2400" dirty="0">
              <a:solidFill>
                <a:srgbClr val="0070C0"/>
              </a:solidFill>
            </a:endParaRPr>
          </a:p>
          <a:p>
            <a:pPr marL="0" indent="0">
              <a:lnSpc>
                <a:spcPct val="150000"/>
              </a:lnSpc>
              <a:buNone/>
            </a:pPr>
            <a:r>
              <a:rPr lang="en-GB" sz="2400" dirty="0">
                <a:solidFill>
                  <a:srgbClr val="0070C0"/>
                </a:solidFill>
              </a:rPr>
              <a:t> </a:t>
            </a:r>
            <a:endParaRPr lang="en-AU" sz="2400" dirty="0">
              <a:solidFill>
                <a:srgbClr val="0070C0"/>
              </a:solidFill>
            </a:endParaRPr>
          </a:p>
        </p:txBody>
      </p:sp>
    </p:spTree>
    <p:extLst>
      <p:ext uri="{BB962C8B-B14F-4D97-AF65-F5344CB8AC3E}">
        <p14:creationId xmlns:p14="http://schemas.microsoft.com/office/powerpoint/2010/main" val="2028308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9744" y="1556792"/>
            <a:ext cx="8229600" cy="4320480"/>
          </a:xfrm>
        </p:spPr>
        <p:txBody>
          <a:bodyPr/>
          <a:lstStyle/>
          <a:p>
            <a:pPr marL="0" indent="0">
              <a:lnSpc>
                <a:spcPct val="150000"/>
              </a:lnSpc>
              <a:buNone/>
            </a:pPr>
            <a:r>
              <a:rPr lang="en-GB" sz="2400" dirty="0" smtClean="0">
                <a:solidFill>
                  <a:srgbClr val="0070C0"/>
                </a:solidFill>
              </a:rPr>
              <a:t>I </a:t>
            </a:r>
            <a:r>
              <a:rPr lang="en-GB" sz="2400" dirty="0">
                <a:solidFill>
                  <a:srgbClr val="0070C0"/>
                </a:solidFill>
              </a:rPr>
              <a:t>guess the biggest thing that happens is pre-drinking, but if they do get too rowdy or noisy or disruptive basically all that happens is someone will call the resident assistant and [they] will let them know that they have to keep things a little quieter (Frances, 26)</a:t>
            </a:r>
            <a:endParaRPr lang="en-AU" sz="2400" dirty="0">
              <a:solidFill>
                <a:srgbClr val="0070C0"/>
              </a:solidFill>
            </a:endParaRPr>
          </a:p>
        </p:txBody>
      </p:sp>
    </p:spTree>
    <p:extLst>
      <p:ext uri="{BB962C8B-B14F-4D97-AF65-F5344CB8AC3E}">
        <p14:creationId xmlns:p14="http://schemas.microsoft.com/office/powerpoint/2010/main" val="1843205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216024"/>
          </a:xfrm>
        </p:spPr>
        <p:txBody>
          <a:bodyPr/>
          <a:lstStyle/>
          <a:p>
            <a:r>
              <a:rPr lang="en-AU" dirty="0"/>
              <a:t/>
            </a:r>
            <a:br>
              <a:rPr lang="en-AU" dirty="0"/>
            </a:br>
            <a:endParaRPr lang="en-AU" dirty="0"/>
          </a:p>
        </p:txBody>
      </p:sp>
      <p:sp>
        <p:nvSpPr>
          <p:cNvPr id="3" name="Content Placeholder 2"/>
          <p:cNvSpPr>
            <a:spLocks noGrp="1"/>
          </p:cNvSpPr>
          <p:nvPr>
            <p:ph idx="1"/>
          </p:nvPr>
        </p:nvSpPr>
        <p:spPr>
          <a:xfrm>
            <a:off x="457200" y="188640"/>
            <a:ext cx="8229600" cy="5976664"/>
          </a:xfrm>
        </p:spPr>
        <p:txBody>
          <a:bodyPr/>
          <a:lstStyle/>
          <a:p>
            <a:pPr marL="457200" lvl="1" indent="0">
              <a:buNone/>
            </a:pPr>
            <a:r>
              <a:rPr lang="en-GB" sz="2800" dirty="0"/>
              <a:t>These statements suggest that</a:t>
            </a:r>
            <a:r>
              <a:rPr lang="en-GB" sz="2800" dirty="0" smtClean="0"/>
              <a:t>:</a:t>
            </a:r>
          </a:p>
          <a:p>
            <a:pPr marL="457200" lvl="1" indent="0">
              <a:buNone/>
            </a:pPr>
            <a:endParaRPr lang="en-GB" dirty="0" smtClean="0"/>
          </a:p>
          <a:p>
            <a:pPr lvl="0">
              <a:lnSpc>
                <a:spcPct val="150000"/>
              </a:lnSpc>
            </a:pPr>
            <a:r>
              <a:rPr lang="en-GB" sz="2800" dirty="0" smtClean="0"/>
              <a:t>students </a:t>
            </a:r>
            <a:r>
              <a:rPr lang="en-GB" sz="2800" dirty="0"/>
              <a:t>were unaware of policies on alcohol </a:t>
            </a:r>
            <a:r>
              <a:rPr lang="en-GB" sz="2800" dirty="0" smtClean="0"/>
              <a:t>use</a:t>
            </a:r>
          </a:p>
          <a:p>
            <a:pPr marL="0" lvl="0" indent="0">
              <a:lnSpc>
                <a:spcPct val="150000"/>
              </a:lnSpc>
              <a:buNone/>
            </a:pPr>
            <a:endParaRPr lang="en-GB" dirty="0" smtClean="0"/>
          </a:p>
          <a:p>
            <a:pPr lvl="0">
              <a:lnSpc>
                <a:spcPct val="150000"/>
              </a:lnSpc>
            </a:pPr>
            <a:r>
              <a:rPr lang="en-GB" sz="2800" dirty="0" smtClean="0"/>
              <a:t>students </a:t>
            </a:r>
            <a:r>
              <a:rPr lang="en-GB" sz="2800" dirty="0"/>
              <a:t>interpreted policy – or its ‘absence’ – as management’s tolerance of private and even heavy consumption by small and large groups </a:t>
            </a:r>
            <a:r>
              <a:rPr lang="en-GB" sz="2800" dirty="0" smtClean="0"/>
              <a:t>alike</a:t>
            </a:r>
            <a:endParaRPr lang="en-AU" sz="2800" dirty="0"/>
          </a:p>
          <a:p>
            <a:pPr marL="457200" lvl="1" indent="0">
              <a:buNone/>
            </a:pPr>
            <a:r>
              <a:rPr lang="en-AU" sz="2400" dirty="0"/>
              <a:t/>
            </a:r>
            <a:br>
              <a:rPr lang="en-AU" sz="2400" dirty="0"/>
            </a:br>
            <a:endParaRPr lang="en-AU" sz="2400" dirty="0" smtClean="0"/>
          </a:p>
          <a:p>
            <a:pPr marL="457200" lvl="1" indent="0">
              <a:buNone/>
            </a:pPr>
            <a:endParaRPr lang="en-AU" sz="2400" dirty="0"/>
          </a:p>
          <a:p>
            <a:endParaRPr lang="en-AU" dirty="0"/>
          </a:p>
        </p:txBody>
      </p:sp>
    </p:spTree>
    <p:extLst>
      <p:ext uri="{BB962C8B-B14F-4D97-AF65-F5344CB8AC3E}">
        <p14:creationId xmlns:p14="http://schemas.microsoft.com/office/powerpoint/2010/main" val="49153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Mixed Methods</a:t>
            </a:r>
            <a:endParaRPr lang="en-AU" b="1" dirty="0"/>
          </a:p>
        </p:txBody>
      </p:sp>
      <p:sp>
        <p:nvSpPr>
          <p:cNvPr id="3" name="Content Placeholder 2"/>
          <p:cNvSpPr>
            <a:spLocks noGrp="1"/>
          </p:cNvSpPr>
          <p:nvPr>
            <p:ph idx="1"/>
          </p:nvPr>
        </p:nvSpPr>
        <p:spPr>
          <a:xfrm>
            <a:off x="457200" y="1052736"/>
            <a:ext cx="8229600" cy="5112568"/>
          </a:xfrm>
        </p:spPr>
        <p:txBody>
          <a:bodyPr/>
          <a:lstStyle/>
          <a:p>
            <a:r>
              <a:rPr lang="en-AU" sz="2400" dirty="0" smtClean="0"/>
              <a:t>Survey</a:t>
            </a:r>
          </a:p>
          <a:p>
            <a:r>
              <a:rPr lang="en-AU" sz="2400" dirty="0" smtClean="0"/>
              <a:t>Individual semi-structured Interviews</a:t>
            </a:r>
          </a:p>
          <a:p>
            <a:r>
              <a:rPr lang="en-AU" sz="2400" dirty="0" smtClean="0"/>
              <a:t>Focus groups</a:t>
            </a:r>
          </a:p>
          <a:p>
            <a:r>
              <a:rPr lang="en-AU" sz="2400" dirty="0"/>
              <a:t>Policy </a:t>
            </a:r>
            <a:r>
              <a:rPr lang="en-AU" sz="2400" dirty="0" smtClean="0"/>
              <a:t>&amp; management study</a:t>
            </a:r>
            <a:endParaRPr lang="en-AU" sz="2400" dirty="0"/>
          </a:p>
          <a:p>
            <a:pPr marL="0" indent="0">
              <a:buNone/>
            </a:pPr>
            <a:endParaRPr lang="en-AU" sz="2400" dirty="0" smtClean="0"/>
          </a:p>
          <a:p>
            <a:pPr marL="0" lvl="0" indent="0">
              <a:buNone/>
            </a:pPr>
            <a:r>
              <a:rPr lang="en-AU" sz="2400" dirty="0" smtClean="0"/>
              <a:t>Data Collection Period: 2011-2013</a:t>
            </a:r>
          </a:p>
          <a:p>
            <a:pPr marL="0" lvl="0" indent="0">
              <a:buNone/>
            </a:pPr>
            <a:endParaRPr lang="en-AU" sz="2400" dirty="0"/>
          </a:p>
        </p:txBody>
      </p:sp>
    </p:spTree>
    <p:extLst>
      <p:ext uri="{BB962C8B-B14F-4D97-AF65-F5344CB8AC3E}">
        <p14:creationId xmlns:p14="http://schemas.microsoft.com/office/powerpoint/2010/main" val="11857834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400600"/>
          </a:xfrm>
        </p:spPr>
        <p:txBody>
          <a:bodyPr/>
          <a:lstStyle/>
          <a:p>
            <a:pPr marL="0" lvl="0" indent="0">
              <a:lnSpc>
                <a:spcPct val="150000"/>
              </a:lnSpc>
              <a:buNone/>
            </a:pPr>
            <a:r>
              <a:rPr lang="en-GB" sz="2800" dirty="0" smtClean="0"/>
              <a:t>They also suggest that:</a:t>
            </a:r>
          </a:p>
          <a:p>
            <a:pPr lvl="0">
              <a:lnSpc>
                <a:spcPct val="150000"/>
              </a:lnSpc>
            </a:pPr>
            <a:r>
              <a:rPr lang="en-GB" sz="2800" dirty="0" smtClean="0"/>
              <a:t>students </a:t>
            </a:r>
            <a:r>
              <a:rPr lang="en-GB" sz="2800" u="sng" dirty="0"/>
              <a:t>did not</a:t>
            </a:r>
            <a:r>
              <a:rPr lang="en-GB" sz="2800" dirty="0"/>
              <a:t> have a sense of there being any hard rules or guidelines around </a:t>
            </a:r>
            <a:r>
              <a:rPr lang="en-GB" sz="2800" i="1" dirty="0"/>
              <a:t>how much</a:t>
            </a:r>
            <a:r>
              <a:rPr lang="en-GB" sz="2800" dirty="0"/>
              <a:t> alcohol or </a:t>
            </a:r>
            <a:r>
              <a:rPr lang="en-GB" sz="2800" i="1" dirty="0"/>
              <a:t>how often</a:t>
            </a:r>
            <a:r>
              <a:rPr lang="en-GB" sz="2800" dirty="0"/>
              <a:t> they should (or not) </a:t>
            </a:r>
            <a:r>
              <a:rPr lang="en-GB" sz="2800" dirty="0" smtClean="0"/>
              <a:t>drink</a:t>
            </a:r>
          </a:p>
          <a:p>
            <a:pPr marL="0" lvl="0" indent="0">
              <a:lnSpc>
                <a:spcPct val="150000"/>
              </a:lnSpc>
              <a:buNone/>
            </a:pPr>
            <a:endParaRPr lang="en-AU" sz="2800" dirty="0"/>
          </a:p>
          <a:p>
            <a:pPr lvl="0">
              <a:lnSpc>
                <a:spcPct val="150000"/>
              </a:lnSpc>
            </a:pPr>
            <a:r>
              <a:rPr lang="en-GB" sz="2800" dirty="0"/>
              <a:t>students believed management shows leniency toward alcohol-related misdemeanours </a:t>
            </a:r>
            <a:endParaRPr lang="en-GB" sz="2800" dirty="0" smtClean="0"/>
          </a:p>
          <a:p>
            <a:pPr marL="0" lvl="0" indent="0">
              <a:lnSpc>
                <a:spcPct val="150000"/>
              </a:lnSpc>
              <a:buNone/>
            </a:pPr>
            <a:endParaRPr lang="en-AU" sz="1200" dirty="0"/>
          </a:p>
          <a:p>
            <a:pPr marL="0" indent="0">
              <a:buNone/>
            </a:pPr>
            <a:endParaRPr lang="en-AU" dirty="0"/>
          </a:p>
        </p:txBody>
      </p:sp>
    </p:spTree>
    <p:extLst>
      <p:ext uri="{BB962C8B-B14F-4D97-AF65-F5344CB8AC3E}">
        <p14:creationId xmlns:p14="http://schemas.microsoft.com/office/powerpoint/2010/main" val="3349831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472608"/>
          </a:xfrm>
        </p:spPr>
        <p:txBody>
          <a:bodyPr/>
          <a:lstStyle/>
          <a:p>
            <a:pPr>
              <a:lnSpc>
                <a:spcPct val="150000"/>
              </a:lnSpc>
            </a:pPr>
            <a:r>
              <a:rPr lang="en-GB" sz="2800" dirty="0"/>
              <a:t>This contributed to the </a:t>
            </a:r>
            <a:r>
              <a:rPr lang="en-GB" sz="2800" u="sng" dirty="0"/>
              <a:t>normalisation</a:t>
            </a:r>
            <a:r>
              <a:rPr lang="en-GB" sz="2800" dirty="0"/>
              <a:t> and </a:t>
            </a:r>
            <a:r>
              <a:rPr lang="en-GB" sz="2800" u="sng" dirty="0"/>
              <a:t>routinisation</a:t>
            </a:r>
            <a:r>
              <a:rPr lang="en-GB" sz="2800" dirty="0"/>
              <a:t> of </a:t>
            </a:r>
            <a:r>
              <a:rPr lang="en-GB" sz="2800" dirty="0" smtClean="0"/>
              <a:t>drinking, even to excess</a:t>
            </a:r>
          </a:p>
          <a:p>
            <a:pPr marL="0" indent="0">
              <a:lnSpc>
                <a:spcPct val="150000"/>
              </a:lnSpc>
              <a:buNone/>
            </a:pPr>
            <a:endParaRPr lang="en-GB" sz="2800" dirty="0" smtClean="0"/>
          </a:p>
          <a:p>
            <a:pPr>
              <a:lnSpc>
                <a:spcPct val="150000"/>
              </a:lnSpc>
            </a:pPr>
            <a:r>
              <a:rPr lang="en-GB" sz="2800" dirty="0" smtClean="0"/>
              <a:t>From </a:t>
            </a:r>
            <a:r>
              <a:rPr lang="en-GB" sz="2800" dirty="0"/>
              <a:t>the bedroom to common room, from college bar to campus lawns, from dining room to  nearby pub, alcohol was considered to be part of college students’ communal, everyday life:</a:t>
            </a:r>
            <a:endParaRPr lang="en-AU" sz="2800" dirty="0"/>
          </a:p>
          <a:p>
            <a:pPr>
              <a:buFont typeface="Wingdings" panose="05000000000000000000" pitchFamily="2" charset="2"/>
              <a:buChar char="§"/>
            </a:pPr>
            <a:endParaRPr lang="en-AU" sz="2400" dirty="0"/>
          </a:p>
        </p:txBody>
      </p:sp>
    </p:spTree>
    <p:extLst>
      <p:ext uri="{BB962C8B-B14F-4D97-AF65-F5344CB8AC3E}">
        <p14:creationId xmlns:p14="http://schemas.microsoft.com/office/powerpoint/2010/main" val="2776901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2391"/>
            <a:ext cx="8229600" cy="5570905"/>
          </a:xfrm>
        </p:spPr>
        <p:txBody>
          <a:bodyPr/>
          <a:lstStyle/>
          <a:p>
            <a:pPr marL="0" indent="0">
              <a:lnSpc>
                <a:spcPct val="150000"/>
              </a:lnSpc>
              <a:buNone/>
            </a:pPr>
            <a:r>
              <a:rPr lang="en-GB" sz="2400" dirty="0" smtClean="0">
                <a:solidFill>
                  <a:srgbClr val="0070C0"/>
                </a:solidFill>
              </a:rPr>
              <a:t>I </a:t>
            </a:r>
            <a:r>
              <a:rPr lang="en-GB" sz="2400" dirty="0">
                <a:solidFill>
                  <a:srgbClr val="0070C0"/>
                </a:solidFill>
              </a:rPr>
              <a:t>wouldn’t say it completely revolves around alcohol but we do go out and drink … (mid-week) at night </a:t>
            </a:r>
            <a:r>
              <a:rPr lang="en-GB" sz="2400" dirty="0" smtClean="0">
                <a:solidFill>
                  <a:srgbClr val="0070C0"/>
                </a:solidFill>
              </a:rPr>
              <a:t>my </a:t>
            </a:r>
            <a:r>
              <a:rPr lang="en-GB" sz="2400" dirty="0">
                <a:solidFill>
                  <a:srgbClr val="0070C0"/>
                </a:solidFill>
              </a:rPr>
              <a:t>group would have pre-drinks in our common room, </a:t>
            </a:r>
            <a:r>
              <a:rPr lang="en-GB" sz="2400" dirty="0" smtClean="0">
                <a:solidFill>
                  <a:srgbClr val="0070C0"/>
                </a:solidFill>
              </a:rPr>
              <a:t>a </a:t>
            </a:r>
            <a:r>
              <a:rPr lang="en-GB" sz="2400" dirty="0">
                <a:solidFill>
                  <a:srgbClr val="0070C0"/>
                </a:solidFill>
              </a:rPr>
              <a:t>handful of us and our guy friends, starting at like 6 or </a:t>
            </a:r>
            <a:r>
              <a:rPr lang="en-GB" sz="2400" dirty="0" smtClean="0">
                <a:solidFill>
                  <a:srgbClr val="0070C0"/>
                </a:solidFill>
              </a:rPr>
              <a:t>6.30, </a:t>
            </a:r>
            <a:r>
              <a:rPr lang="en-GB" sz="2400" dirty="0">
                <a:solidFill>
                  <a:srgbClr val="0070C0"/>
                </a:solidFill>
              </a:rPr>
              <a:t>have pre-drinks and make </a:t>
            </a:r>
            <a:r>
              <a:rPr lang="en-GB" sz="2400" dirty="0" smtClean="0">
                <a:solidFill>
                  <a:srgbClr val="0070C0"/>
                </a:solidFill>
              </a:rPr>
              <a:t>jelly </a:t>
            </a:r>
            <a:r>
              <a:rPr lang="en-GB" sz="2400" dirty="0">
                <a:solidFill>
                  <a:srgbClr val="0070C0"/>
                </a:solidFill>
              </a:rPr>
              <a:t>shots or a punch or </a:t>
            </a:r>
            <a:r>
              <a:rPr lang="en-GB" sz="2400" dirty="0" err="1">
                <a:solidFill>
                  <a:srgbClr val="0070C0"/>
                </a:solidFill>
              </a:rPr>
              <a:t>Pimms</a:t>
            </a:r>
            <a:r>
              <a:rPr lang="en-GB" sz="2400" dirty="0">
                <a:solidFill>
                  <a:srgbClr val="0070C0"/>
                </a:solidFill>
              </a:rPr>
              <a:t> or something to share, and then go out. Every night we normally would go to the college bar from about 8 or 9 till 12, and then we would go to the [pub name] or [pub name] from like 12 or 1 or 2 or 3 or whatever (Lisa, 19)</a:t>
            </a:r>
            <a:endParaRPr lang="en-AU" sz="2400" dirty="0">
              <a:solidFill>
                <a:srgbClr val="0070C0"/>
              </a:solidFill>
            </a:endParaRPr>
          </a:p>
          <a:p>
            <a:endParaRPr lang="en-AU" dirty="0"/>
          </a:p>
          <a:p>
            <a:endParaRPr lang="en-AU" dirty="0"/>
          </a:p>
        </p:txBody>
      </p:sp>
    </p:spTree>
    <p:extLst>
      <p:ext uri="{BB962C8B-B14F-4D97-AF65-F5344CB8AC3E}">
        <p14:creationId xmlns:p14="http://schemas.microsoft.com/office/powerpoint/2010/main" val="3641568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040560"/>
          </a:xfrm>
        </p:spPr>
        <p:txBody>
          <a:bodyPr/>
          <a:lstStyle/>
          <a:p>
            <a:pPr marL="0" lvl="0" indent="0">
              <a:buNone/>
            </a:pPr>
            <a:r>
              <a:rPr lang="en-GB" sz="2400" dirty="0" smtClean="0"/>
              <a:t>Students drink during </a:t>
            </a:r>
            <a:r>
              <a:rPr lang="en-GB" sz="2400" dirty="0"/>
              <a:t>and after an event, </a:t>
            </a:r>
            <a:r>
              <a:rPr lang="en-GB" sz="2400" dirty="0" smtClean="0"/>
              <a:t>moving between </a:t>
            </a:r>
            <a:r>
              <a:rPr lang="en-GB" sz="2400" dirty="0"/>
              <a:t>college drinking spaces and commercial venues</a:t>
            </a:r>
            <a:r>
              <a:rPr lang="en-GB" sz="2400" dirty="0" smtClean="0"/>
              <a:t>:</a:t>
            </a:r>
          </a:p>
          <a:p>
            <a:pPr marL="0" lvl="0" indent="0">
              <a:buNone/>
            </a:pPr>
            <a:endParaRPr lang="en-AU" sz="1200" dirty="0"/>
          </a:p>
          <a:p>
            <a:pPr marL="0" indent="0">
              <a:lnSpc>
                <a:spcPct val="150000"/>
              </a:lnSpc>
              <a:buNone/>
            </a:pPr>
            <a:r>
              <a:rPr lang="en-GB" sz="2400" dirty="0">
                <a:solidFill>
                  <a:srgbClr val="0070C0"/>
                </a:solidFill>
              </a:rPr>
              <a:t>We have a function [one night a week], a themed function where you dress up and go and get cheap drinks and stuff like that. Also [on another] night [during the week] we have a formal dinner as well. So that’s a bit more formal, academic gowns and stuff. Yeah that’s good. Then we go to the pub after that, usually (Zac, 19)</a:t>
            </a:r>
            <a:endParaRPr lang="en-AU" sz="2400" dirty="0">
              <a:solidFill>
                <a:srgbClr val="0070C0"/>
              </a:solidFill>
            </a:endParaRPr>
          </a:p>
          <a:p>
            <a:endParaRPr lang="en-AU" dirty="0"/>
          </a:p>
        </p:txBody>
      </p:sp>
    </p:spTree>
    <p:extLst>
      <p:ext uri="{BB962C8B-B14F-4D97-AF65-F5344CB8AC3E}">
        <p14:creationId xmlns:p14="http://schemas.microsoft.com/office/powerpoint/2010/main" val="1930566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00022"/>
          </a:xfrm>
        </p:spPr>
        <p:txBody>
          <a:bodyPr>
            <a:spAutoFit/>
          </a:bodyPr>
          <a:lstStyle/>
          <a:p>
            <a:pPr marL="0" indent="0">
              <a:buNone/>
            </a:pPr>
            <a:r>
              <a:rPr lang="en-US" sz="2400" dirty="0"/>
              <a:t>Activities that would </a:t>
            </a:r>
            <a:r>
              <a:rPr lang="en-US" sz="2400" i="1" dirty="0"/>
              <a:t>not</a:t>
            </a:r>
            <a:r>
              <a:rPr lang="en-US" sz="2400" dirty="0"/>
              <a:t> normally be identified as ‘party worthy’ can be targeted for drinking: </a:t>
            </a:r>
            <a:endParaRPr lang="en-US" sz="2400" dirty="0" smtClean="0"/>
          </a:p>
          <a:p>
            <a:pPr marL="0" indent="0">
              <a:buNone/>
            </a:pPr>
            <a:endParaRPr lang="en-US" sz="2400" dirty="0"/>
          </a:p>
          <a:p>
            <a:pPr marL="0" indent="0">
              <a:lnSpc>
                <a:spcPct val="150000"/>
              </a:lnSpc>
              <a:buNone/>
            </a:pPr>
            <a:r>
              <a:rPr lang="en-US" sz="2400" dirty="0">
                <a:solidFill>
                  <a:srgbClr val="0070C0"/>
                </a:solidFill>
              </a:rPr>
              <a:t>O–week was quite intense, they try to get you to meet as many of the other colleges as possible. For example we had the breakfast [with wine in the orange juice] and then a BBQ lunch which included a lot of drinking, so by 4 [pm] you were quite drunk, and then at 6 [pm] we would have a party and so you sort of continued on and it would start again, for 7 days in a row. So I got very sick. (Grace, 20)</a:t>
            </a:r>
            <a:endParaRPr lang="en-AU" sz="2400" dirty="0">
              <a:solidFill>
                <a:srgbClr val="0070C0"/>
              </a:solidFill>
            </a:endParaRPr>
          </a:p>
          <a:p>
            <a:pPr marL="0" indent="0">
              <a:buNone/>
            </a:pPr>
            <a:r>
              <a:rPr lang="en-AU" dirty="0"/>
              <a:t/>
            </a:r>
            <a:br>
              <a:rPr lang="en-AU" dirty="0"/>
            </a:br>
            <a:endParaRPr lang="en-AU" dirty="0"/>
          </a:p>
        </p:txBody>
      </p:sp>
    </p:spTree>
    <p:extLst>
      <p:ext uri="{BB962C8B-B14F-4D97-AF65-F5344CB8AC3E}">
        <p14:creationId xmlns:p14="http://schemas.microsoft.com/office/powerpoint/2010/main" val="25623702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328592"/>
          </a:xfrm>
        </p:spPr>
        <p:txBody>
          <a:bodyPr/>
          <a:lstStyle/>
          <a:p>
            <a:pPr>
              <a:lnSpc>
                <a:spcPct val="150000"/>
              </a:lnSpc>
            </a:pPr>
            <a:r>
              <a:rPr lang="en-GB" sz="2400" dirty="0"/>
              <a:t>These comments show how alcohol is integrated into a variety of </a:t>
            </a:r>
            <a:r>
              <a:rPr lang="en-US" sz="2400" dirty="0"/>
              <a:t>college routines and institutional </a:t>
            </a:r>
            <a:r>
              <a:rPr lang="en-US" sz="2400" dirty="0" smtClean="0"/>
              <a:t>micro-processes</a:t>
            </a:r>
          </a:p>
          <a:p>
            <a:pPr marL="0" indent="0">
              <a:lnSpc>
                <a:spcPct val="150000"/>
              </a:lnSpc>
              <a:buNone/>
            </a:pPr>
            <a:endParaRPr lang="en-US" sz="1200" dirty="0"/>
          </a:p>
          <a:p>
            <a:pPr>
              <a:lnSpc>
                <a:spcPct val="150000"/>
              </a:lnSpc>
            </a:pPr>
            <a:r>
              <a:rPr lang="en-GB" sz="2400" dirty="0" smtClean="0"/>
              <a:t>Routines </a:t>
            </a:r>
            <a:r>
              <a:rPr lang="en-GB" sz="2400" dirty="0"/>
              <a:t>and micro-processes </a:t>
            </a:r>
            <a:r>
              <a:rPr lang="en-GB" sz="2400" dirty="0" smtClean="0"/>
              <a:t>sustain </a:t>
            </a:r>
            <a:r>
              <a:rPr lang="en-GB" sz="2400" dirty="0"/>
              <a:t>college identities through ‘things’ and practices that have symbolic value such as academic gowns, formal and informal events, academic and extracurricular activities, </a:t>
            </a:r>
            <a:r>
              <a:rPr lang="en-GB" sz="2400" i="1" dirty="0"/>
              <a:t>and college bars and drinking</a:t>
            </a:r>
            <a:endParaRPr lang="en-AU" sz="2400" i="1" dirty="0"/>
          </a:p>
          <a:p>
            <a:endParaRPr lang="en-AU" dirty="0"/>
          </a:p>
        </p:txBody>
      </p:sp>
    </p:spTree>
    <p:extLst>
      <p:ext uri="{BB962C8B-B14F-4D97-AF65-F5344CB8AC3E}">
        <p14:creationId xmlns:p14="http://schemas.microsoft.com/office/powerpoint/2010/main" val="1874075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02629"/>
          </a:xfrm>
        </p:spPr>
        <p:txBody>
          <a:bodyPr/>
          <a:lstStyle/>
          <a:p>
            <a:r>
              <a:rPr lang="en-GB" sz="3200" b="1" dirty="0"/>
              <a:t>3. The </a:t>
            </a:r>
            <a:r>
              <a:rPr lang="en-GB" sz="3200" b="1" dirty="0" smtClean="0"/>
              <a:t>Production </a:t>
            </a:r>
            <a:r>
              <a:rPr lang="en-GB" sz="3200" b="1" dirty="0"/>
              <a:t>of an </a:t>
            </a:r>
            <a:r>
              <a:rPr lang="en-GB" sz="3200" b="1" dirty="0" smtClean="0"/>
              <a:t>Alcohol Economy </a:t>
            </a:r>
            <a:r>
              <a:rPr lang="en-AU" sz="3200" dirty="0"/>
              <a:t/>
            </a:r>
            <a:br>
              <a:rPr lang="en-AU" sz="3200" dirty="0"/>
            </a:br>
            <a:endParaRPr lang="en-AU" dirty="0"/>
          </a:p>
        </p:txBody>
      </p:sp>
      <p:sp>
        <p:nvSpPr>
          <p:cNvPr id="3" name="Content Placeholder 2"/>
          <p:cNvSpPr>
            <a:spLocks noGrp="1"/>
          </p:cNvSpPr>
          <p:nvPr>
            <p:ph idx="1"/>
          </p:nvPr>
        </p:nvSpPr>
        <p:spPr>
          <a:xfrm>
            <a:off x="457200" y="1052736"/>
            <a:ext cx="8229600" cy="4752528"/>
          </a:xfrm>
        </p:spPr>
        <p:txBody>
          <a:bodyPr/>
          <a:lstStyle/>
          <a:p>
            <a:pPr marL="0" indent="0">
              <a:lnSpc>
                <a:spcPct val="150000"/>
              </a:lnSpc>
              <a:buNone/>
            </a:pPr>
            <a:r>
              <a:rPr lang="en-GB" sz="2400" dirty="0"/>
              <a:t>Alcohol is consumed throughout the academic year, but drinking is heaviest</a:t>
            </a:r>
            <a:r>
              <a:rPr lang="en-GB" sz="2400" dirty="0" smtClean="0"/>
              <a:t>:</a:t>
            </a:r>
          </a:p>
          <a:p>
            <a:pPr marL="0" indent="0">
              <a:lnSpc>
                <a:spcPct val="150000"/>
              </a:lnSpc>
              <a:buNone/>
            </a:pPr>
            <a:endParaRPr lang="en-AU" sz="2400" dirty="0"/>
          </a:p>
          <a:p>
            <a:pPr lvl="1">
              <a:lnSpc>
                <a:spcPct val="150000"/>
              </a:lnSpc>
              <a:buFont typeface="Arial" panose="020B0604020202020204" pitchFamily="34" charset="0"/>
              <a:buChar char="•"/>
            </a:pPr>
            <a:r>
              <a:rPr lang="en-GB" sz="2400" dirty="0"/>
              <a:t>in first year UG and in O-Week;</a:t>
            </a:r>
            <a:endParaRPr lang="en-AU" sz="2400" dirty="0"/>
          </a:p>
          <a:p>
            <a:pPr lvl="1">
              <a:lnSpc>
                <a:spcPct val="150000"/>
              </a:lnSpc>
              <a:buFont typeface="Arial" panose="020B0604020202020204" pitchFamily="34" charset="0"/>
              <a:buChar char="•"/>
            </a:pPr>
            <a:r>
              <a:rPr lang="en-GB" sz="2400" dirty="0"/>
              <a:t>days of the week dedicated to social events and parties at college &amp; university campus bars, and in off-campus commercial venues </a:t>
            </a:r>
            <a:endParaRPr lang="en-AU" sz="2400" dirty="0"/>
          </a:p>
          <a:p>
            <a:pPr marL="0" indent="0">
              <a:buNone/>
            </a:pPr>
            <a:endParaRPr lang="en-AU" dirty="0"/>
          </a:p>
        </p:txBody>
      </p:sp>
      <p:sp>
        <p:nvSpPr>
          <p:cNvPr id="4" name="Content Placeholder 2"/>
          <p:cNvSpPr txBox="1">
            <a:spLocks/>
          </p:cNvSpPr>
          <p:nvPr/>
        </p:nvSpPr>
        <p:spPr>
          <a:xfrm>
            <a:off x="457200" y="1600200"/>
            <a:ext cx="8229600" cy="4525963"/>
          </a:xfrm>
          <a:prstGeom prst="rect">
            <a:avLst/>
          </a:prstGeom>
        </p:spPr>
        <p:txBody>
          <a:bodyPr>
            <a:normAutofit/>
          </a:bodyPr>
          <a:lstStyle>
            <a:lvl1pPr marL="342900" indent="-342900" algn="l" rtl="0" eaLnBrk="1" fontAlgn="base" hangingPunct="1">
              <a:spcBef>
                <a:spcPct val="20000"/>
              </a:spcBef>
              <a:spcAft>
                <a:spcPct val="0"/>
              </a:spcAft>
              <a:buFont typeface="Arial" pitchFamily="34" charset="0"/>
              <a:buChar char="•"/>
              <a:defRPr sz="1400" kern="1200" baseline="0">
                <a:solidFill>
                  <a:schemeClr val="tx1"/>
                </a:solidFill>
                <a:latin typeface="+mn-lt"/>
                <a:ea typeface="+mn-ea"/>
                <a:cs typeface="Microsoft Sans Serif" pitchFamily="34" charset="0"/>
              </a:defRPr>
            </a:lvl1pPr>
            <a:lvl2pPr marL="742950" indent="-28575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ourier New" pitchFamily="49" charset="0"/>
              <a:buChar char="o"/>
              <a:defRPr sz="1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pitchFamily="2" charset="2"/>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Font typeface="Arial" pitchFamily="34" charset="0"/>
              <a:buNone/>
            </a:pPr>
            <a:endParaRPr lang="en-AU" sz="2600" dirty="0" smtClean="0"/>
          </a:p>
          <a:p>
            <a:pPr>
              <a:lnSpc>
                <a:spcPct val="150000"/>
              </a:lnSpc>
            </a:pPr>
            <a:endParaRPr lang="en-AU" sz="2400" dirty="0"/>
          </a:p>
        </p:txBody>
      </p:sp>
    </p:spTree>
    <p:extLst>
      <p:ext uri="{BB962C8B-B14F-4D97-AF65-F5344CB8AC3E}">
        <p14:creationId xmlns:p14="http://schemas.microsoft.com/office/powerpoint/2010/main" val="3928250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328592"/>
          </a:xfrm>
        </p:spPr>
        <p:txBody>
          <a:bodyPr/>
          <a:lstStyle/>
          <a:p>
            <a:pPr marL="0" lvl="0" indent="0">
              <a:buNone/>
            </a:pPr>
            <a:r>
              <a:rPr lang="en-GB" sz="2400" i="1" dirty="0"/>
              <a:t>At these times more than any other, there is a co-production of the student leisure and night-time economy by a number of stakeholders: </a:t>
            </a:r>
            <a:endParaRPr lang="en-GB" sz="2400" i="1" dirty="0" smtClean="0"/>
          </a:p>
          <a:p>
            <a:pPr marL="0" lvl="0" indent="0">
              <a:buNone/>
            </a:pPr>
            <a:endParaRPr lang="en-GB" sz="2400" i="1" dirty="0"/>
          </a:p>
          <a:p>
            <a:pPr lvl="1">
              <a:lnSpc>
                <a:spcPct val="150000"/>
              </a:lnSpc>
              <a:buFont typeface="Arial" panose="020B0604020202020204" pitchFamily="34" charset="0"/>
              <a:buChar char="•"/>
            </a:pPr>
            <a:r>
              <a:rPr lang="en-GB" sz="2400" dirty="0" smtClean="0"/>
              <a:t>campus </a:t>
            </a:r>
            <a:r>
              <a:rPr lang="en-GB" sz="2400" dirty="0"/>
              <a:t>and residential college </a:t>
            </a:r>
            <a:r>
              <a:rPr lang="en-GB" sz="2400" dirty="0" smtClean="0"/>
              <a:t>bars</a:t>
            </a:r>
            <a:endParaRPr lang="en-AU" sz="2400" dirty="0"/>
          </a:p>
          <a:p>
            <a:pPr lvl="1">
              <a:lnSpc>
                <a:spcPct val="150000"/>
              </a:lnSpc>
              <a:buFont typeface="Arial" panose="020B0604020202020204" pitchFamily="34" charset="0"/>
              <a:buChar char="•"/>
            </a:pPr>
            <a:r>
              <a:rPr lang="en-GB" sz="2400" dirty="0"/>
              <a:t>college </a:t>
            </a:r>
            <a:r>
              <a:rPr lang="en-GB" sz="2400" dirty="0" smtClean="0"/>
              <a:t>management</a:t>
            </a:r>
            <a:endParaRPr lang="en-AU" sz="2400" dirty="0"/>
          </a:p>
          <a:p>
            <a:pPr lvl="1">
              <a:lnSpc>
                <a:spcPct val="150000"/>
              </a:lnSpc>
              <a:buFont typeface="Arial" panose="020B0604020202020204" pitchFamily="34" charset="0"/>
              <a:buChar char="•"/>
            </a:pPr>
            <a:r>
              <a:rPr lang="en-GB" sz="2400" dirty="0"/>
              <a:t>university clubs and </a:t>
            </a:r>
            <a:r>
              <a:rPr lang="en-GB" sz="2400" dirty="0" smtClean="0"/>
              <a:t>societies</a:t>
            </a:r>
            <a:endParaRPr lang="en-AU" sz="2400" dirty="0"/>
          </a:p>
          <a:p>
            <a:pPr lvl="1">
              <a:lnSpc>
                <a:spcPct val="150000"/>
              </a:lnSpc>
              <a:buFont typeface="Arial" panose="020B0604020202020204" pitchFamily="34" charset="0"/>
              <a:buChar char="•"/>
            </a:pPr>
            <a:r>
              <a:rPr lang="en-GB" sz="2400" dirty="0"/>
              <a:t>neighbourhood venues that target university students through special deals and dedicated ‘student nights</a:t>
            </a:r>
            <a:r>
              <a:rPr lang="en-GB" sz="2400" dirty="0" smtClean="0"/>
              <a:t>’</a:t>
            </a:r>
          </a:p>
        </p:txBody>
      </p:sp>
    </p:spTree>
    <p:extLst>
      <p:ext uri="{BB962C8B-B14F-4D97-AF65-F5344CB8AC3E}">
        <p14:creationId xmlns:p14="http://schemas.microsoft.com/office/powerpoint/2010/main" val="3701202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44016"/>
          </a:xfrm>
        </p:spPr>
        <p:txBody>
          <a:bodyPr/>
          <a:lstStyle/>
          <a:p>
            <a:r>
              <a:rPr lang="en-AU" sz="2400" dirty="0"/>
              <a:t/>
            </a:r>
            <a:br>
              <a:rPr lang="en-AU" sz="2400" dirty="0"/>
            </a:br>
            <a:endParaRPr lang="en-AU" sz="2400" dirty="0"/>
          </a:p>
        </p:txBody>
      </p:sp>
      <p:sp>
        <p:nvSpPr>
          <p:cNvPr id="3" name="Content Placeholder 2"/>
          <p:cNvSpPr>
            <a:spLocks noGrp="1"/>
          </p:cNvSpPr>
          <p:nvPr>
            <p:ph idx="1"/>
          </p:nvPr>
        </p:nvSpPr>
        <p:spPr>
          <a:xfrm>
            <a:off x="457200" y="476672"/>
            <a:ext cx="8229600" cy="5544616"/>
          </a:xfrm>
        </p:spPr>
        <p:txBody>
          <a:bodyPr/>
          <a:lstStyle/>
          <a:p>
            <a:pPr marL="0" lvl="1" indent="0">
              <a:lnSpc>
                <a:spcPct val="150000"/>
              </a:lnSpc>
              <a:buNone/>
            </a:pPr>
            <a:r>
              <a:rPr lang="en-GB" sz="2400" dirty="0"/>
              <a:t>This co-production is perceived by residents as part and parcel of the student experience: </a:t>
            </a:r>
            <a:r>
              <a:rPr lang="en-AU" sz="2400" dirty="0"/>
              <a:t/>
            </a:r>
            <a:br>
              <a:rPr lang="en-AU" sz="2400" dirty="0"/>
            </a:br>
            <a:r>
              <a:rPr lang="en-GB" sz="2400" dirty="0" smtClean="0">
                <a:solidFill>
                  <a:srgbClr val="0070C0"/>
                </a:solidFill>
              </a:rPr>
              <a:t>I </a:t>
            </a:r>
            <a:r>
              <a:rPr lang="en-GB" sz="2400" dirty="0">
                <a:solidFill>
                  <a:srgbClr val="0070C0"/>
                </a:solidFill>
              </a:rPr>
              <a:t>did drink more [during O-Week] because it was all included in our pay so that also plays a big role </a:t>
            </a:r>
            <a:r>
              <a:rPr lang="en-GB" sz="2400" dirty="0" smtClean="0">
                <a:solidFill>
                  <a:srgbClr val="0070C0"/>
                </a:solidFill>
              </a:rPr>
              <a:t>for </a:t>
            </a:r>
            <a:r>
              <a:rPr lang="en-GB" sz="2400" dirty="0">
                <a:solidFill>
                  <a:srgbClr val="0070C0"/>
                </a:solidFill>
              </a:rPr>
              <a:t>college </a:t>
            </a:r>
            <a:r>
              <a:rPr lang="en-GB" sz="2400" dirty="0" smtClean="0">
                <a:solidFill>
                  <a:srgbClr val="0070C0"/>
                </a:solidFill>
              </a:rPr>
              <a:t>students…So </a:t>
            </a:r>
            <a:r>
              <a:rPr lang="en-GB" sz="2400" dirty="0">
                <a:solidFill>
                  <a:srgbClr val="0070C0"/>
                </a:solidFill>
              </a:rPr>
              <a:t>we paid for O-Week, you pay like your parents pay it to the college and then everything is provided </a:t>
            </a:r>
            <a:r>
              <a:rPr lang="en-GB" sz="2400" dirty="0" smtClean="0">
                <a:solidFill>
                  <a:srgbClr val="0070C0"/>
                </a:solidFill>
              </a:rPr>
              <a:t>so…</a:t>
            </a:r>
            <a:endParaRPr lang="en-AU" sz="2400" dirty="0"/>
          </a:p>
          <a:p>
            <a:pPr marL="0" indent="0">
              <a:lnSpc>
                <a:spcPct val="150000"/>
              </a:lnSpc>
              <a:buNone/>
            </a:pPr>
            <a:r>
              <a:rPr lang="en-GB" sz="2400" dirty="0" smtClean="0"/>
              <a:t>Including </a:t>
            </a:r>
            <a:r>
              <a:rPr lang="en-GB" sz="2400" dirty="0"/>
              <a:t>the partying</a:t>
            </a:r>
            <a:r>
              <a:rPr lang="en-GB" sz="2400" dirty="0" smtClean="0"/>
              <a:t>..?</a:t>
            </a:r>
            <a:r>
              <a:rPr lang="en-GB" sz="2400" dirty="0">
                <a:solidFill>
                  <a:srgbClr val="0070C0"/>
                </a:solidFill>
              </a:rPr>
              <a:t> </a:t>
            </a:r>
            <a:endParaRPr lang="en-GB" sz="2400" dirty="0" smtClean="0">
              <a:solidFill>
                <a:srgbClr val="0070C0"/>
              </a:solidFill>
            </a:endParaRPr>
          </a:p>
          <a:p>
            <a:pPr marL="0" indent="0">
              <a:lnSpc>
                <a:spcPct val="150000"/>
              </a:lnSpc>
              <a:buNone/>
            </a:pPr>
            <a:r>
              <a:rPr lang="en-GB" sz="2400" dirty="0" smtClean="0">
                <a:solidFill>
                  <a:srgbClr val="0070C0"/>
                </a:solidFill>
              </a:rPr>
              <a:t>Yeah</a:t>
            </a:r>
            <a:r>
              <a:rPr lang="en-GB" sz="2400" dirty="0">
                <a:solidFill>
                  <a:srgbClr val="0070C0"/>
                </a:solidFill>
              </a:rPr>
              <a:t>. </a:t>
            </a:r>
            <a:endParaRPr lang="en-GB" sz="2400" dirty="0" smtClean="0"/>
          </a:p>
          <a:p>
            <a:pPr marL="0" indent="0">
              <a:lnSpc>
                <a:spcPct val="150000"/>
              </a:lnSpc>
              <a:buNone/>
            </a:pPr>
            <a:endParaRPr lang="en-AU" sz="2400" dirty="0"/>
          </a:p>
        </p:txBody>
      </p:sp>
    </p:spTree>
    <p:extLst>
      <p:ext uri="{BB962C8B-B14F-4D97-AF65-F5344CB8AC3E}">
        <p14:creationId xmlns:p14="http://schemas.microsoft.com/office/powerpoint/2010/main" val="689702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lstStyle/>
          <a:p>
            <a:pPr marL="0" indent="0">
              <a:lnSpc>
                <a:spcPct val="150000"/>
              </a:lnSpc>
              <a:buNone/>
            </a:pPr>
            <a:r>
              <a:rPr lang="en-GB" sz="2400" dirty="0" smtClean="0">
                <a:solidFill>
                  <a:srgbClr val="0070C0"/>
                </a:solidFill>
              </a:rPr>
              <a:t>The </a:t>
            </a:r>
            <a:r>
              <a:rPr lang="en-GB" sz="2400" dirty="0">
                <a:solidFill>
                  <a:srgbClr val="0070C0"/>
                </a:solidFill>
              </a:rPr>
              <a:t>food and drinks are provided for that whole week because they are included in your lump payment, and for college students I think that is pretty significant. So at </a:t>
            </a:r>
            <a:r>
              <a:rPr lang="en-GB" sz="2400" dirty="0" err="1">
                <a:solidFill>
                  <a:srgbClr val="0070C0"/>
                </a:solidFill>
              </a:rPr>
              <a:t>informals</a:t>
            </a:r>
            <a:r>
              <a:rPr lang="en-GB" sz="2400" dirty="0">
                <a:solidFill>
                  <a:srgbClr val="0070C0"/>
                </a:solidFill>
              </a:rPr>
              <a:t> alcohol is usually provided because it is in your ticket price, so because you go there and you think it is free you just have as many drinks as you want. But if you have to actively pay for it people will control their drinks, and that is what I find happens with me. So at </a:t>
            </a:r>
            <a:r>
              <a:rPr lang="en-GB" sz="2400" dirty="0" err="1">
                <a:solidFill>
                  <a:srgbClr val="0070C0"/>
                </a:solidFill>
              </a:rPr>
              <a:t>informals</a:t>
            </a:r>
            <a:r>
              <a:rPr lang="en-GB" sz="2400" dirty="0">
                <a:solidFill>
                  <a:srgbClr val="0070C0"/>
                </a:solidFill>
              </a:rPr>
              <a:t> I will drink a lot more because it is just there, but when it is not and I have to pay for it I sort of think twice (Grace, 20)</a:t>
            </a:r>
            <a:endParaRPr lang="en-AU" sz="2400" dirty="0">
              <a:solidFill>
                <a:srgbClr val="0070C0"/>
              </a:solidFill>
            </a:endParaRPr>
          </a:p>
          <a:p>
            <a:pPr marL="0" indent="0">
              <a:lnSpc>
                <a:spcPct val="150000"/>
              </a:lnSpc>
              <a:buNone/>
            </a:pPr>
            <a:r>
              <a:rPr lang="en-GB" dirty="0"/>
              <a:t> </a:t>
            </a:r>
            <a:endParaRPr lang="en-AU" dirty="0"/>
          </a:p>
          <a:p>
            <a:endParaRPr lang="en-AU" dirty="0"/>
          </a:p>
          <a:p>
            <a:endParaRPr lang="en-AU" dirty="0"/>
          </a:p>
        </p:txBody>
      </p:sp>
    </p:spTree>
    <p:extLst>
      <p:ext uri="{BB962C8B-B14F-4D97-AF65-F5344CB8AC3E}">
        <p14:creationId xmlns:p14="http://schemas.microsoft.com/office/powerpoint/2010/main" val="312883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Cohort Size</a:t>
            </a:r>
            <a:endParaRPr lang="en-AU" b="1" dirty="0"/>
          </a:p>
        </p:txBody>
      </p:sp>
      <p:sp>
        <p:nvSpPr>
          <p:cNvPr id="3" name="Content Placeholder 2"/>
          <p:cNvSpPr>
            <a:spLocks noGrp="1"/>
          </p:cNvSpPr>
          <p:nvPr>
            <p:ph idx="1"/>
          </p:nvPr>
        </p:nvSpPr>
        <p:spPr/>
        <p:txBody>
          <a:bodyPr/>
          <a:lstStyle/>
          <a:p>
            <a:pPr marL="0" indent="0">
              <a:lnSpc>
                <a:spcPct val="150000"/>
              </a:lnSpc>
              <a:buNone/>
            </a:pPr>
            <a:r>
              <a:rPr lang="en-AU" sz="2400" u="sng" dirty="0" smtClean="0"/>
              <a:t>Quantitative Study</a:t>
            </a:r>
          </a:p>
          <a:p>
            <a:pPr>
              <a:lnSpc>
                <a:spcPct val="150000"/>
              </a:lnSpc>
            </a:pPr>
            <a:r>
              <a:rPr lang="en-AU" sz="2400" dirty="0" smtClean="0"/>
              <a:t>survey (online) 3320 </a:t>
            </a:r>
            <a:r>
              <a:rPr lang="en-AU" sz="2400" dirty="0"/>
              <a:t>cases</a:t>
            </a:r>
          </a:p>
          <a:p>
            <a:pPr>
              <a:lnSpc>
                <a:spcPct val="150000"/>
              </a:lnSpc>
            </a:pPr>
            <a:r>
              <a:rPr lang="en-AU" sz="2400" dirty="0" smtClean="0"/>
              <a:t>from </a:t>
            </a:r>
            <a:r>
              <a:rPr lang="en-AU" sz="2400" dirty="0"/>
              <a:t>13 </a:t>
            </a:r>
            <a:r>
              <a:rPr lang="en-AU" sz="2400" dirty="0" smtClean="0"/>
              <a:t>universities in </a:t>
            </a:r>
            <a:r>
              <a:rPr lang="en-AU" sz="2400" dirty="0"/>
              <a:t>Queensland, New South Wales and Victoria</a:t>
            </a:r>
          </a:p>
          <a:p>
            <a:pPr>
              <a:lnSpc>
                <a:spcPct val="150000"/>
              </a:lnSpc>
            </a:pPr>
            <a:r>
              <a:rPr lang="en-AU" sz="2400" dirty="0" smtClean="0"/>
              <a:t>most from 5 universities</a:t>
            </a:r>
          </a:p>
          <a:p>
            <a:pPr>
              <a:lnSpc>
                <a:spcPct val="150000"/>
              </a:lnSpc>
            </a:pPr>
            <a:r>
              <a:rPr lang="en-AU" sz="2400" dirty="0" smtClean="0"/>
              <a:t>6 months data collection </a:t>
            </a:r>
            <a:endParaRPr lang="en-AU" sz="2400" dirty="0"/>
          </a:p>
          <a:p>
            <a:endParaRPr lang="en-AU" dirty="0" smtClean="0"/>
          </a:p>
          <a:p>
            <a:pPr marL="0" indent="0">
              <a:buNone/>
            </a:pPr>
            <a:endParaRPr lang="en-AU" dirty="0"/>
          </a:p>
        </p:txBody>
      </p:sp>
    </p:spTree>
    <p:extLst>
      <p:ext uri="{BB962C8B-B14F-4D97-AF65-F5344CB8AC3E}">
        <p14:creationId xmlns:p14="http://schemas.microsoft.com/office/powerpoint/2010/main" val="29761796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4896544"/>
          </a:xfrm>
        </p:spPr>
        <p:txBody>
          <a:bodyPr/>
          <a:lstStyle/>
          <a:p>
            <a:pPr lvl="0">
              <a:lnSpc>
                <a:spcPct val="150000"/>
              </a:lnSpc>
            </a:pPr>
            <a:r>
              <a:rPr lang="en-GB" sz="2400" dirty="0"/>
              <a:t>when alcohol is seen as part of the ‘full board’ package, opportunity meets intention </a:t>
            </a:r>
            <a:r>
              <a:rPr lang="en-GB" sz="2400" dirty="0">
                <a:sym typeface="Wingdings" panose="05000000000000000000" pitchFamily="2" charset="2"/>
              </a:rPr>
              <a:t></a:t>
            </a:r>
            <a:r>
              <a:rPr lang="en-GB" sz="2400" dirty="0"/>
              <a:t> the view that paid, up-front privileges override the requirement to exercise self-restraint</a:t>
            </a:r>
          </a:p>
          <a:p>
            <a:pPr marL="0" lvl="0" indent="0">
              <a:lnSpc>
                <a:spcPct val="150000"/>
              </a:lnSpc>
              <a:buNone/>
            </a:pPr>
            <a:endParaRPr lang="en-AU" sz="1200" dirty="0"/>
          </a:p>
          <a:p>
            <a:pPr lvl="0">
              <a:lnSpc>
                <a:spcPct val="150000"/>
              </a:lnSpc>
            </a:pPr>
            <a:r>
              <a:rPr lang="en-GB" sz="2400" dirty="0"/>
              <a:t>the calculated ‘worth’ of drinking results in residents </a:t>
            </a:r>
            <a:r>
              <a:rPr lang="en-GB" sz="2400" i="1" dirty="0"/>
              <a:t>intensifying</a:t>
            </a:r>
            <a:r>
              <a:rPr lang="en-GB" sz="2400" dirty="0"/>
              <a:t> consumption by participating in as many events, and by drinking as much as possible, whenever cheap or free alcohol is served </a:t>
            </a:r>
            <a:endParaRPr lang="en-AU" sz="2400" dirty="0"/>
          </a:p>
          <a:p>
            <a:endParaRPr lang="en-AU" dirty="0"/>
          </a:p>
        </p:txBody>
      </p:sp>
    </p:spTree>
    <p:extLst>
      <p:ext uri="{BB962C8B-B14F-4D97-AF65-F5344CB8AC3E}">
        <p14:creationId xmlns:p14="http://schemas.microsoft.com/office/powerpoint/2010/main" val="38539886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904656"/>
          </a:xfrm>
        </p:spPr>
        <p:txBody>
          <a:bodyPr/>
          <a:lstStyle/>
          <a:p>
            <a:pPr marL="0" lvl="0" indent="0">
              <a:lnSpc>
                <a:spcPct val="150000"/>
              </a:lnSpc>
              <a:buNone/>
            </a:pPr>
            <a:r>
              <a:rPr lang="en-GB" sz="2400" b="1" dirty="0" smtClean="0"/>
              <a:t>Implications: </a:t>
            </a:r>
          </a:p>
          <a:p>
            <a:pPr>
              <a:lnSpc>
                <a:spcPct val="150000"/>
              </a:lnSpc>
            </a:pPr>
            <a:r>
              <a:rPr lang="en-GB" sz="2400" dirty="0" smtClean="0"/>
              <a:t>college-subsidised </a:t>
            </a:r>
            <a:r>
              <a:rPr lang="en-GB" sz="2400" dirty="0"/>
              <a:t>alcohol generates a sense of entitlement and </a:t>
            </a:r>
            <a:r>
              <a:rPr lang="en-GB" sz="2400" dirty="0" smtClean="0"/>
              <a:t>anticipation</a:t>
            </a:r>
          </a:p>
          <a:p>
            <a:pPr>
              <a:lnSpc>
                <a:spcPct val="150000"/>
              </a:lnSpc>
            </a:pPr>
            <a:r>
              <a:rPr lang="en-GB" sz="2400" dirty="0"/>
              <a:t>it propagates the belief that drinking is inevitable</a:t>
            </a:r>
            <a:r>
              <a:rPr lang="en-GB" sz="2400" dirty="0" smtClean="0"/>
              <a:t>:</a:t>
            </a:r>
          </a:p>
          <a:p>
            <a:pPr marL="0" indent="0">
              <a:lnSpc>
                <a:spcPct val="150000"/>
              </a:lnSpc>
              <a:buNone/>
            </a:pPr>
            <a:endParaRPr lang="en-GB" sz="2400" dirty="0" smtClean="0">
              <a:solidFill>
                <a:srgbClr val="0070C0"/>
              </a:solidFill>
            </a:endParaRPr>
          </a:p>
          <a:p>
            <a:pPr marL="0" indent="0">
              <a:lnSpc>
                <a:spcPct val="150000"/>
              </a:lnSpc>
              <a:buNone/>
            </a:pPr>
            <a:r>
              <a:rPr lang="en-GB" sz="2400" dirty="0" smtClean="0">
                <a:solidFill>
                  <a:srgbClr val="0070C0"/>
                </a:solidFill>
              </a:rPr>
              <a:t>[</a:t>
            </a:r>
            <a:r>
              <a:rPr lang="en-GB" sz="2400" dirty="0">
                <a:solidFill>
                  <a:srgbClr val="0070C0"/>
                </a:solidFill>
              </a:rPr>
              <a:t>One of the week] nights, they call it function night. That’s when we have a party in the common room. There’s some sort of theme. You get dressed up and they serve you alcohol, two bucks. Yeah, usually have a big night</a:t>
            </a:r>
          </a:p>
          <a:p>
            <a:pPr marL="0" indent="0">
              <a:lnSpc>
                <a:spcPct val="150000"/>
              </a:lnSpc>
              <a:buNone/>
            </a:pPr>
            <a:r>
              <a:rPr lang="en-GB" sz="2400" dirty="0">
                <a:solidFill>
                  <a:srgbClr val="0070C0"/>
                </a:solidFill>
              </a:rPr>
              <a:t> (Paul, 20)</a:t>
            </a:r>
            <a:endParaRPr lang="en-AU" sz="2400" dirty="0">
              <a:solidFill>
                <a:srgbClr val="0070C0"/>
              </a:solidFill>
            </a:endParaRPr>
          </a:p>
          <a:p>
            <a:endParaRPr lang="en-AU" sz="2400" dirty="0"/>
          </a:p>
          <a:p>
            <a:pPr marL="0" indent="0">
              <a:lnSpc>
                <a:spcPct val="150000"/>
              </a:lnSpc>
              <a:buNone/>
            </a:pPr>
            <a:r>
              <a:rPr lang="en-GB" sz="2400" dirty="0" smtClean="0"/>
              <a:t> </a:t>
            </a:r>
            <a:endParaRPr lang="en-AU" sz="2400" dirty="0"/>
          </a:p>
          <a:p>
            <a:pPr marL="0" lvl="0" indent="0">
              <a:lnSpc>
                <a:spcPct val="150000"/>
              </a:lnSpc>
              <a:buNone/>
            </a:pPr>
            <a:endParaRPr lang="en-AU" sz="2400" dirty="0"/>
          </a:p>
          <a:p>
            <a:pPr>
              <a:lnSpc>
                <a:spcPct val="150000"/>
              </a:lnSpc>
            </a:pPr>
            <a:endParaRPr lang="en-AU" sz="2400" dirty="0"/>
          </a:p>
        </p:txBody>
      </p:sp>
    </p:spTree>
    <p:extLst>
      <p:ext uri="{BB962C8B-B14F-4D97-AF65-F5344CB8AC3E}">
        <p14:creationId xmlns:p14="http://schemas.microsoft.com/office/powerpoint/2010/main" val="39728091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968552"/>
          </a:xfrm>
        </p:spPr>
        <p:txBody>
          <a:bodyPr/>
          <a:lstStyle/>
          <a:p>
            <a:pPr marL="0" indent="0">
              <a:lnSpc>
                <a:spcPct val="150000"/>
              </a:lnSpc>
              <a:buNone/>
            </a:pPr>
            <a:r>
              <a:rPr lang="en-GB" sz="2400" dirty="0" smtClean="0">
                <a:solidFill>
                  <a:srgbClr val="0070C0"/>
                </a:solidFill>
              </a:rPr>
              <a:t>Yeah</a:t>
            </a:r>
            <a:r>
              <a:rPr lang="en-GB" sz="2400" dirty="0">
                <a:solidFill>
                  <a:srgbClr val="0070C0"/>
                </a:solidFill>
              </a:rPr>
              <a:t>, it is characteristic of college life, and it can be a bit of a problem as well. It's the role of the college to provide a social avenue sort of thing, but it's not always directed the right way like stuff is always advertised as this event and this is how much the drinks are going to be. </a:t>
            </a:r>
            <a:endParaRPr lang="en-GB" sz="2400" dirty="0" smtClean="0">
              <a:solidFill>
                <a:srgbClr val="0070C0"/>
              </a:solidFill>
            </a:endParaRPr>
          </a:p>
          <a:p>
            <a:pPr marL="0" indent="0">
              <a:lnSpc>
                <a:spcPct val="150000"/>
              </a:lnSpc>
              <a:buNone/>
            </a:pPr>
            <a:r>
              <a:rPr lang="en-GB" sz="2400" dirty="0" smtClean="0">
                <a:solidFill>
                  <a:srgbClr val="0070C0"/>
                </a:solidFill>
              </a:rPr>
              <a:t>Yeah</a:t>
            </a:r>
            <a:r>
              <a:rPr lang="en-GB" sz="2400" dirty="0">
                <a:solidFill>
                  <a:srgbClr val="0070C0"/>
                </a:solidFill>
              </a:rPr>
              <a:t>, </a:t>
            </a:r>
            <a:r>
              <a:rPr lang="en-GB" sz="2400" i="1" dirty="0">
                <a:solidFill>
                  <a:srgbClr val="0070C0"/>
                </a:solidFill>
              </a:rPr>
              <a:t>you just expect that there's going to be alcohol there. People expect that there's going to be alcohol there </a:t>
            </a:r>
            <a:r>
              <a:rPr lang="en-GB" sz="2400" dirty="0">
                <a:solidFill>
                  <a:srgbClr val="0070C0"/>
                </a:solidFill>
              </a:rPr>
              <a:t>(Rod, 20)</a:t>
            </a:r>
            <a:endParaRPr lang="en-AU" sz="2400" dirty="0">
              <a:solidFill>
                <a:srgbClr val="0070C0"/>
              </a:solidFill>
            </a:endParaRPr>
          </a:p>
          <a:p>
            <a:endParaRPr lang="en-AU" sz="2400" dirty="0"/>
          </a:p>
        </p:txBody>
      </p:sp>
    </p:spTree>
    <p:extLst>
      <p:ext uri="{BB962C8B-B14F-4D97-AF65-F5344CB8AC3E}">
        <p14:creationId xmlns:p14="http://schemas.microsoft.com/office/powerpoint/2010/main" val="31665352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4968552"/>
          </a:xfrm>
        </p:spPr>
        <p:txBody>
          <a:bodyPr>
            <a:noAutofit/>
          </a:bodyPr>
          <a:lstStyle/>
          <a:p>
            <a:pPr marL="0" indent="0">
              <a:buNone/>
            </a:pPr>
            <a:endParaRPr lang="en-GB" sz="2400" dirty="0" smtClean="0"/>
          </a:p>
          <a:p>
            <a:pPr marL="0" indent="0">
              <a:buNone/>
            </a:pPr>
            <a:endParaRPr lang="en-GB" sz="2400" dirty="0"/>
          </a:p>
          <a:p>
            <a:pPr marL="0" indent="0">
              <a:lnSpc>
                <a:spcPct val="150000"/>
              </a:lnSpc>
              <a:buNone/>
            </a:pPr>
            <a:r>
              <a:rPr lang="en-GB" sz="2400" dirty="0" smtClean="0"/>
              <a:t>With </a:t>
            </a:r>
            <a:r>
              <a:rPr lang="en-GB" sz="2400" dirty="0"/>
              <a:t>the cost of drinks subsidised, the college itself is the scene of a ‘cost-benefit assessment’ (Brain et al., 2000) facilitating pre-loading to reduce the cost of drinking in commercial venues:</a:t>
            </a:r>
            <a:endParaRPr lang="en-AU" sz="2400" dirty="0"/>
          </a:p>
          <a:p>
            <a:pPr marL="0" indent="0">
              <a:buNone/>
            </a:pPr>
            <a:endParaRPr lang="en-GB" sz="1200" dirty="0" smtClean="0">
              <a:solidFill>
                <a:srgbClr val="0070C0"/>
              </a:solidFill>
            </a:endParaRPr>
          </a:p>
          <a:p>
            <a:pPr marL="0" indent="0">
              <a:buNone/>
            </a:pPr>
            <a:endParaRPr lang="en-GB" sz="2400" dirty="0">
              <a:solidFill>
                <a:srgbClr val="0070C0"/>
              </a:solidFill>
            </a:endParaRPr>
          </a:p>
          <a:p>
            <a:endParaRPr lang="en-AU" sz="2400" dirty="0"/>
          </a:p>
        </p:txBody>
      </p:sp>
    </p:spTree>
    <p:extLst>
      <p:ext uri="{BB962C8B-B14F-4D97-AF65-F5344CB8AC3E}">
        <p14:creationId xmlns:p14="http://schemas.microsoft.com/office/powerpoint/2010/main" val="24318559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56584"/>
          </a:xfrm>
        </p:spPr>
        <p:txBody>
          <a:bodyPr/>
          <a:lstStyle/>
          <a:p>
            <a:pPr marL="0" indent="0">
              <a:lnSpc>
                <a:spcPct val="150000"/>
              </a:lnSpc>
              <a:buNone/>
            </a:pPr>
            <a:r>
              <a:rPr lang="en-GB" sz="2400" dirty="0">
                <a:solidFill>
                  <a:srgbClr val="0070C0"/>
                </a:solidFill>
              </a:rPr>
              <a:t>The college bars are like a rum and coke or a vodka lemonade is about four </a:t>
            </a:r>
            <a:r>
              <a:rPr lang="en-GB" sz="2400" dirty="0" err="1">
                <a:solidFill>
                  <a:srgbClr val="0070C0"/>
                </a:solidFill>
              </a:rPr>
              <a:t>dollarish</a:t>
            </a:r>
            <a:r>
              <a:rPr lang="en-GB" sz="2400" dirty="0">
                <a:solidFill>
                  <a:srgbClr val="0070C0"/>
                </a:solidFill>
              </a:rPr>
              <a:t>, and so you can get pretty drunk pretty quickly there for not too much, whereas some of the [venues in the neighbourhood] are about seven or eight dollars. Yeah so it is kind of the general consensus that even if you are going to a place where their drinks are reasonably expensive if you pre-drink significantly beforehand then you can have a couple of drinks when you are out and it is all fine (Kerry, 19)</a:t>
            </a:r>
            <a:endParaRPr lang="en-AU" sz="2400" dirty="0">
              <a:solidFill>
                <a:srgbClr val="0070C0"/>
              </a:solidFill>
            </a:endParaRPr>
          </a:p>
          <a:p>
            <a:endParaRPr lang="en-AU" dirty="0"/>
          </a:p>
        </p:txBody>
      </p:sp>
    </p:spTree>
    <p:extLst>
      <p:ext uri="{BB962C8B-B14F-4D97-AF65-F5344CB8AC3E}">
        <p14:creationId xmlns:p14="http://schemas.microsoft.com/office/powerpoint/2010/main" val="21930848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112568"/>
          </a:xfrm>
        </p:spPr>
        <p:txBody>
          <a:bodyPr/>
          <a:lstStyle/>
          <a:p>
            <a:pPr>
              <a:buNone/>
            </a:pPr>
            <a:r>
              <a:rPr lang="en-US" sz="2400" dirty="0"/>
              <a:t>Pre-drinking begins </a:t>
            </a:r>
            <a:r>
              <a:rPr lang="en-US" sz="2400" dirty="0" smtClean="0"/>
              <a:t>in </a:t>
            </a:r>
            <a:r>
              <a:rPr lang="en-US" sz="2400" dirty="0"/>
              <a:t>students’ </a:t>
            </a:r>
            <a:r>
              <a:rPr lang="en-US" sz="2400" dirty="0" smtClean="0"/>
              <a:t>rooms </a:t>
            </a:r>
            <a:r>
              <a:rPr lang="en-US" sz="2400" dirty="0"/>
              <a:t>OR </a:t>
            </a:r>
            <a:r>
              <a:rPr lang="en-US" sz="2400" dirty="0" smtClean="0"/>
              <a:t>at </a:t>
            </a:r>
            <a:r>
              <a:rPr lang="en-US" sz="2400" dirty="0"/>
              <a:t>college events, then onto venues:</a:t>
            </a:r>
          </a:p>
          <a:p>
            <a:pPr>
              <a:buNone/>
            </a:pPr>
            <a:endParaRPr lang="en-US" sz="2400" dirty="0"/>
          </a:p>
          <a:p>
            <a:pPr lvl="1">
              <a:lnSpc>
                <a:spcPct val="150000"/>
              </a:lnSpc>
              <a:buNone/>
            </a:pPr>
            <a:r>
              <a:rPr lang="en-GB" sz="2400" dirty="0">
                <a:solidFill>
                  <a:srgbClr val="0070C0"/>
                </a:solidFill>
              </a:rPr>
              <a:t>But people pre-drink before you go out because drinks are so expensive when you do go out. Then people continue to drink when they're out. Obviously the drunker they get the more alcohol they're buying. So it's sort of an ongoing cycle. (Catherine, 20)</a:t>
            </a:r>
            <a:endParaRPr lang="en-US" sz="2400" dirty="0">
              <a:solidFill>
                <a:srgbClr val="0070C0"/>
              </a:solidFill>
            </a:endParaRPr>
          </a:p>
          <a:p>
            <a:endParaRPr lang="en-AU" sz="2400" dirty="0"/>
          </a:p>
        </p:txBody>
      </p:sp>
    </p:spTree>
    <p:extLst>
      <p:ext uri="{BB962C8B-B14F-4D97-AF65-F5344CB8AC3E}">
        <p14:creationId xmlns:p14="http://schemas.microsoft.com/office/powerpoint/2010/main" val="20182805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50000"/>
              </a:lnSpc>
              <a:buNone/>
            </a:pPr>
            <a:r>
              <a:rPr lang="en-GB" sz="2400" dirty="0" smtClean="0"/>
              <a:t>College </a:t>
            </a:r>
            <a:r>
              <a:rPr lang="en-GB" sz="2400" dirty="0"/>
              <a:t>events that are ticketed and open to non-college guests are </a:t>
            </a:r>
            <a:r>
              <a:rPr lang="en-GB" sz="2400" i="1" dirty="0"/>
              <a:t>believed </a:t>
            </a:r>
            <a:r>
              <a:rPr lang="en-GB" sz="2400" dirty="0"/>
              <a:t>to generate revenue from the sale of alcoholic drinks to subsidise the cost of alcohol at future college or inter-college festivities: </a:t>
            </a:r>
            <a:endParaRPr lang="en-AU" sz="2400" dirty="0"/>
          </a:p>
          <a:p>
            <a:endParaRPr lang="en-AU" dirty="0"/>
          </a:p>
        </p:txBody>
      </p:sp>
    </p:spTree>
    <p:extLst>
      <p:ext uri="{BB962C8B-B14F-4D97-AF65-F5344CB8AC3E}">
        <p14:creationId xmlns:p14="http://schemas.microsoft.com/office/powerpoint/2010/main" val="30969161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nSpc>
                <a:spcPct val="150000"/>
              </a:lnSpc>
              <a:buNone/>
            </a:pPr>
            <a:r>
              <a:rPr lang="en-GB" sz="2400" dirty="0">
                <a:solidFill>
                  <a:srgbClr val="0070C0"/>
                </a:solidFill>
              </a:rPr>
              <a:t>Each college will have things called </a:t>
            </a:r>
            <a:r>
              <a:rPr lang="en-GB" sz="2400" dirty="0" err="1">
                <a:solidFill>
                  <a:srgbClr val="0070C0"/>
                </a:solidFill>
              </a:rPr>
              <a:t>informals</a:t>
            </a:r>
            <a:r>
              <a:rPr lang="en-GB" sz="2400" dirty="0">
                <a:solidFill>
                  <a:srgbClr val="0070C0"/>
                </a:solidFill>
              </a:rPr>
              <a:t>, they are the big events of the semester, so we had an event in semester one which was a massive party and we got lights and a stage and bands to come in, and then other colleges will do that throughout the year and that is where they raise a lot of money for the formals, it is a big party but they use it to raise funds for other events for the members of the college (Ian, 20)</a:t>
            </a:r>
            <a:endParaRPr lang="en-AU" sz="2400" dirty="0">
              <a:solidFill>
                <a:srgbClr val="0070C0"/>
              </a:solidFill>
            </a:endParaRPr>
          </a:p>
          <a:p>
            <a:endParaRPr lang="en-AU" dirty="0"/>
          </a:p>
        </p:txBody>
      </p:sp>
    </p:spTree>
    <p:extLst>
      <p:ext uri="{BB962C8B-B14F-4D97-AF65-F5344CB8AC3E}">
        <p14:creationId xmlns:p14="http://schemas.microsoft.com/office/powerpoint/2010/main" val="34001829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lvl="0">
              <a:lnSpc>
                <a:spcPct val="150000"/>
              </a:lnSpc>
            </a:pPr>
            <a:r>
              <a:rPr lang="en-GB" sz="2600" dirty="0"/>
              <a:t>‘big’ and ‘massive’ parties </a:t>
            </a:r>
            <a:r>
              <a:rPr lang="en-GB" sz="2600" dirty="0" smtClean="0">
                <a:sym typeface="Wingdings" panose="05000000000000000000" pitchFamily="2" charset="2"/>
              </a:rPr>
              <a:t> </a:t>
            </a:r>
            <a:r>
              <a:rPr lang="en-GB" sz="2600" dirty="0" smtClean="0"/>
              <a:t>understood as occasions </a:t>
            </a:r>
            <a:r>
              <a:rPr lang="en-GB" sz="2600" dirty="0"/>
              <a:t>for generating revenue with which to fund college formals</a:t>
            </a:r>
            <a:endParaRPr lang="en-AU" sz="2600" dirty="0"/>
          </a:p>
          <a:p>
            <a:pPr lvl="0">
              <a:lnSpc>
                <a:spcPct val="150000"/>
              </a:lnSpc>
            </a:pPr>
            <a:r>
              <a:rPr lang="en-GB" sz="2600" dirty="0"/>
              <a:t>by its very nature, an alcohol economy is dependent on the existence of large parties at which students </a:t>
            </a:r>
            <a:r>
              <a:rPr lang="en-GB" sz="2600" i="1" dirty="0"/>
              <a:t>will</a:t>
            </a:r>
            <a:r>
              <a:rPr lang="en-GB" sz="2600" dirty="0"/>
              <a:t> drink; alcohol </a:t>
            </a:r>
            <a:r>
              <a:rPr lang="en-GB" sz="2600" i="1" dirty="0"/>
              <a:t>sells</a:t>
            </a:r>
            <a:r>
              <a:rPr lang="en-GB" sz="2600" dirty="0"/>
              <a:t> social events. </a:t>
            </a:r>
            <a:endParaRPr lang="en-AU" sz="2600" dirty="0"/>
          </a:p>
          <a:p>
            <a:endParaRPr lang="en-AU" dirty="0"/>
          </a:p>
        </p:txBody>
      </p:sp>
    </p:spTree>
    <p:extLst>
      <p:ext uri="{BB962C8B-B14F-4D97-AF65-F5344CB8AC3E}">
        <p14:creationId xmlns:p14="http://schemas.microsoft.com/office/powerpoint/2010/main" val="20974831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nSpc>
                <a:spcPct val="150000"/>
              </a:lnSpc>
            </a:pPr>
            <a:r>
              <a:rPr lang="en-GB" sz="2400" dirty="0" smtClean="0"/>
              <a:t>For </a:t>
            </a:r>
            <a:r>
              <a:rPr lang="en-GB" sz="2400" dirty="0"/>
              <a:t>the college </a:t>
            </a:r>
            <a:r>
              <a:rPr lang="en-GB" sz="2400" dirty="0" smtClean="0"/>
              <a:t>students</a:t>
            </a:r>
            <a:r>
              <a:rPr lang="en-GB" sz="2400" dirty="0"/>
              <a:t>, market logic translates into a student experience that revolves around consumption</a:t>
            </a:r>
          </a:p>
          <a:p>
            <a:pPr marL="0" lvl="0" indent="0">
              <a:lnSpc>
                <a:spcPct val="150000"/>
              </a:lnSpc>
              <a:buNone/>
            </a:pPr>
            <a:r>
              <a:rPr lang="en-GB" sz="2400" dirty="0"/>
              <a:t> </a:t>
            </a:r>
            <a:endParaRPr lang="en-AU" sz="2400" dirty="0"/>
          </a:p>
          <a:p>
            <a:pPr lvl="0">
              <a:lnSpc>
                <a:spcPct val="150000"/>
              </a:lnSpc>
            </a:pPr>
            <a:r>
              <a:rPr lang="en-GB" sz="2400" b="1" i="1" dirty="0" smtClean="0"/>
              <a:t>For </a:t>
            </a:r>
            <a:r>
              <a:rPr lang="en-GB" sz="2400" b="1" i="1" dirty="0"/>
              <a:t>college management, the production of an alcohol economy by residents can compromise their objective of educating students into practicing self-regulation</a:t>
            </a:r>
            <a:endParaRPr lang="en-AU" sz="2400" b="1" i="1" dirty="0"/>
          </a:p>
          <a:p>
            <a:endParaRPr lang="en-AU" dirty="0"/>
          </a:p>
        </p:txBody>
      </p:sp>
    </p:spTree>
    <p:extLst>
      <p:ext uri="{BB962C8B-B14F-4D97-AF65-F5344CB8AC3E}">
        <p14:creationId xmlns:p14="http://schemas.microsoft.com/office/powerpoint/2010/main" val="574444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lstStyle/>
          <a:p>
            <a:pPr marL="0" indent="0"/>
            <a:r>
              <a:rPr lang="en-AU" b="1" dirty="0" smtClean="0"/>
              <a:t>Qualitative Studies</a:t>
            </a:r>
            <a:r>
              <a:rPr lang="en-AU" b="1" dirty="0"/>
              <a:t/>
            </a:r>
            <a:br>
              <a:rPr lang="en-AU" b="1" dirty="0"/>
            </a:br>
            <a:endParaRPr lang="en-AU" b="1" dirty="0"/>
          </a:p>
        </p:txBody>
      </p:sp>
      <p:sp>
        <p:nvSpPr>
          <p:cNvPr id="3" name="Content Placeholder 2"/>
          <p:cNvSpPr>
            <a:spLocks noGrp="1"/>
          </p:cNvSpPr>
          <p:nvPr>
            <p:ph idx="1"/>
          </p:nvPr>
        </p:nvSpPr>
        <p:spPr>
          <a:xfrm>
            <a:off x="457200" y="980728"/>
            <a:ext cx="8229600" cy="4896544"/>
          </a:xfrm>
        </p:spPr>
        <p:txBody>
          <a:bodyPr/>
          <a:lstStyle/>
          <a:p>
            <a:pPr marL="0" indent="0">
              <a:buNone/>
            </a:pPr>
            <a:r>
              <a:rPr lang="en-AU" sz="2400" b="1" dirty="0" smtClean="0"/>
              <a:t>Interviews</a:t>
            </a:r>
          </a:p>
          <a:p>
            <a:pPr marL="0" indent="0">
              <a:buNone/>
            </a:pPr>
            <a:r>
              <a:rPr lang="en-AU" sz="2400" dirty="0" smtClean="0"/>
              <a:t>29 college-based students</a:t>
            </a:r>
          </a:p>
          <a:p>
            <a:pPr marL="0" indent="0">
              <a:buNone/>
            </a:pPr>
            <a:r>
              <a:rPr lang="en-AU" sz="2400" dirty="0" smtClean="0"/>
              <a:t>80 non-college based students</a:t>
            </a:r>
          </a:p>
          <a:p>
            <a:pPr marL="0" indent="0">
              <a:buNone/>
            </a:pPr>
            <a:endParaRPr lang="en-AU" sz="2400" dirty="0" smtClean="0"/>
          </a:p>
          <a:p>
            <a:pPr marL="0" indent="0">
              <a:buNone/>
            </a:pPr>
            <a:r>
              <a:rPr lang="en-AU" sz="2400" b="1" dirty="0" smtClean="0"/>
              <a:t>Focus Groups</a:t>
            </a:r>
          </a:p>
          <a:p>
            <a:pPr marL="0" indent="0">
              <a:buNone/>
            </a:pPr>
            <a:r>
              <a:rPr lang="en-AU" sz="2400" dirty="0" smtClean="0"/>
              <a:t>70 (college and non-college)</a:t>
            </a:r>
          </a:p>
          <a:p>
            <a:pPr marL="0" indent="0">
              <a:buNone/>
            </a:pPr>
            <a:endParaRPr lang="en-AU" sz="2400" dirty="0"/>
          </a:p>
          <a:p>
            <a:pPr marL="0" indent="0">
              <a:buNone/>
            </a:pPr>
            <a:r>
              <a:rPr lang="en-AU" sz="2400" b="1" dirty="0" smtClean="0"/>
              <a:t>Policy &amp; Management Study</a:t>
            </a:r>
          </a:p>
          <a:p>
            <a:r>
              <a:rPr lang="en-AU" sz="2400" dirty="0" smtClean="0"/>
              <a:t>12 semi-structured interviews with college management</a:t>
            </a:r>
          </a:p>
          <a:p>
            <a:r>
              <a:rPr lang="en-AU" sz="2400" dirty="0" smtClean="0"/>
              <a:t>Document analysis of college policies</a:t>
            </a:r>
          </a:p>
          <a:p>
            <a:pPr marL="0" indent="0">
              <a:buNone/>
            </a:pPr>
            <a:endParaRPr lang="en-AU" sz="2400" dirty="0"/>
          </a:p>
        </p:txBody>
      </p:sp>
    </p:spTree>
    <p:extLst>
      <p:ext uri="{BB962C8B-B14F-4D97-AF65-F5344CB8AC3E}">
        <p14:creationId xmlns:p14="http://schemas.microsoft.com/office/powerpoint/2010/main" val="5029686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Main Findings</a:t>
            </a:r>
            <a:endParaRPr lang="en-AU" b="1" dirty="0"/>
          </a:p>
        </p:txBody>
      </p:sp>
      <p:sp>
        <p:nvSpPr>
          <p:cNvPr id="3" name="Content Placeholder 2"/>
          <p:cNvSpPr>
            <a:spLocks noGrp="1"/>
          </p:cNvSpPr>
          <p:nvPr>
            <p:ph idx="1"/>
          </p:nvPr>
        </p:nvSpPr>
        <p:spPr/>
        <p:txBody>
          <a:bodyPr/>
          <a:lstStyle/>
          <a:p>
            <a:pPr>
              <a:lnSpc>
                <a:spcPct val="150000"/>
              </a:lnSpc>
            </a:pPr>
            <a:r>
              <a:rPr lang="en-AU" sz="2400" dirty="0" smtClean="0"/>
              <a:t>Alcohol use in college is frequent, and often heavy</a:t>
            </a:r>
          </a:p>
          <a:p>
            <a:pPr>
              <a:lnSpc>
                <a:spcPct val="150000"/>
              </a:lnSpc>
            </a:pPr>
            <a:r>
              <a:rPr lang="en-AU" sz="2400" dirty="0" smtClean="0"/>
              <a:t>Higher in 1</a:t>
            </a:r>
            <a:r>
              <a:rPr lang="en-AU" sz="2400" baseline="30000" dirty="0" smtClean="0"/>
              <a:t>st</a:t>
            </a:r>
            <a:r>
              <a:rPr lang="en-AU" sz="2400" dirty="0" smtClean="0"/>
              <a:t> year, but while it drops in senior years, most extra-curricular activities involve alcohol</a:t>
            </a:r>
          </a:p>
          <a:p>
            <a:pPr>
              <a:lnSpc>
                <a:spcPct val="150000"/>
              </a:lnSpc>
            </a:pPr>
            <a:r>
              <a:rPr lang="en-AU" sz="2400" dirty="0" smtClean="0"/>
              <a:t>All consumption is social</a:t>
            </a:r>
          </a:p>
          <a:p>
            <a:pPr>
              <a:lnSpc>
                <a:spcPct val="150000"/>
              </a:lnSpc>
            </a:pPr>
            <a:r>
              <a:rPr lang="en-AU" sz="2400" dirty="0" smtClean="0"/>
              <a:t>Spatial and temporal dimension to how alcohol is used</a:t>
            </a:r>
          </a:p>
          <a:p>
            <a:pPr>
              <a:lnSpc>
                <a:spcPct val="150000"/>
              </a:lnSpc>
            </a:pPr>
            <a:r>
              <a:rPr lang="en-AU" sz="2400" dirty="0" smtClean="0"/>
              <a:t>Institutional micro-processes</a:t>
            </a:r>
          </a:p>
          <a:p>
            <a:pPr>
              <a:lnSpc>
                <a:spcPct val="150000"/>
              </a:lnSpc>
            </a:pPr>
            <a:r>
              <a:rPr lang="en-AU" sz="2400" dirty="0" smtClean="0"/>
              <a:t>Invisibility of policy</a:t>
            </a:r>
          </a:p>
          <a:p>
            <a:endParaRPr lang="en-AU" dirty="0"/>
          </a:p>
        </p:txBody>
      </p:sp>
    </p:spTree>
    <p:extLst>
      <p:ext uri="{BB962C8B-B14F-4D97-AF65-F5344CB8AC3E}">
        <p14:creationId xmlns:p14="http://schemas.microsoft.com/office/powerpoint/2010/main" val="36074386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‘Safe’ Drinking and Harm Minimisation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sz="2800" dirty="0" smtClean="0"/>
              <a:t>Students feel ‘safe’ when drinking at college because:</a:t>
            </a:r>
          </a:p>
          <a:p>
            <a:pPr>
              <a:buNone/>
            </a:pPr>
            <a:endParaRPr lang="en-US" sz="2800" dirty="0" smtClean="0"/>
          </a:p>
          <a:p>
            <a:pPr lvl="0"/>
            <a:r>
              <a:rPr lang="en-US" sz="2800" dirty="0" smtClean="0"/>
              <a:t>they reduce risks associated with finding transport/driving</a:t>
            </a:r>
          </a:p>
          <a:p>
            <a:pPr lvl="0"/>
            <a:r>
              <a:rPr lang="en-US" sz="2800" dirty="0" smtClean="0"/>
              <a:t>reduce risks of walking home at night</a:t>
            </a:r>
          </a:p>
          <a:p>
            <a:pPr lvl="0"/>
            <a:r>
              <a:rPr lang="en-US" sz="2800" dirty="0" smtClean="0"/>
              <a:t>avoid predatory males in venues</a:t>
            </a:r>
          </a:p>
          <a:p>
            <a:pPr lvl="0"/>
            <a:r>
              <a:rPr lang="en-US" sz="2800" dirty="0" smtClean="0"/>
              <a:t>the college ‘looks after’ them</a:t>
            </a:r>
          </a:p>
          <a:p>
            <a:endParaRPr lang="en-US" dirty="0"/>
          </a:p>
        </p:txBody>
      </p:sp>
    </p:spTree>
    <p:extLst>
      <p:ext uri="{BB962C8B-B14F-4D97-AF65-F5344CB8AC3E}">
        <p14:creationId xmlns:p14="http://schemas.microsoft.com/office/powerpoint/2010/main" val="15177241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lvl="0">
              <a:spcAft>
                <a:spcPts val="600"/>
              </a:spcAft>
            </a:pPr>
            <a:r>
              <a:rPr lang="en-US" sz="2800" dirty="0" smtClean="0"/>
              <a:t>colleges located in highly visible areas</a:t>
            </a:r>
          </a:p>
          <a:p>
            <a:pPr lvl="0">
              <a:spcAft>
                <a:spcPts val="600"/>
              </a:spcAft>
            </a:pPr>
            <a:r>
              <a:rPr lang="en-GB" sz="2800" dirty="0" smtClean="0"/>
              <a:t>safety and convenience go hand in hand</a:t>
            </a:r>
          </a:p>
          <a:p>
            <a:pPr marL="0" lvl="0" indent="0">
              <a:spcAft>
                <a:spcPts val="600"/>
              </a:spcAft>
              <a:buNone/>
            </a:pPr>
            <a:endParaRPr lang="en-US" dirty="0" smtClean="0"/>
          </a:p>
          <a:p>
            <a:pPr marL="0" indent="0">
              <a:buNone/>
            </a:pPr>
            <a:endParaRPr lang="en-US" dirty="0"/>
          </a:p>
          <a:p>
            <a:pPr marL="0" indent="0">
              <a:spcAft>
                <a:spcPts val="600"/>
              </a:spcAft>
              <a:buNone/>
            </a:pPr>
            <a:r>
              <a:rPr lang="en-US" sz="2800" dirty="0" smtClean="0">
                <a:solidFill>
                  <a:srgbClr val="0070C0"/>
                </a:solidFill>
              </a:rPr>
              <a:t>Even though I have to walk to the [other colleges]…which is like a ten minute walk in the dark, for some reason I always feel safe. We have a pub [nearby] and the bouncer with whom I am best friends now. I know I can stumble across and just be there, so no matter what I will end up safely, and [the hospital] is up the road.</a:t>
            </a:r>
            <a:endParaRPr lang="en-US" sz="2800" dirty="0">
              <a:solidFill>
                <a:srgbClr val="0070C0"/>
              </a:solidFill>
            </a:endParaRPr>
          </a:p>
        </p:txBody>
      </p:sp>
    </p:spTree>
    <p:extLst>
      <p:ext uri="{BB962C8B-B14F-4D97-AF65-F5344CB8AC3E}">
        <p14:creationId xmlns:p14="http://schemas.microsoft.com/office/powerpoint/2010/main" val="35050995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Study 4: </a:t>
            </a:r>
            <a:r>
              <a:rPr lang="en-AU" b="1" dirty="0" smtClean="0"/>
              <a:t>Policy &amp; Management </a:t>
            </a:r>
            <a:r>
              <a:rPr lang="en-AU" dirty="0"/>
              <a:t/>
            </a:r>
            <a:br>
              <a:rPr lang="en-AU" dirty="0"/>
            </a:br>
            <a:endParaRPr lang="en-AU" dirty="0"/>
          </a:p>
        </p:txBody>
      </p:sp>
      <p:sp>
        <p:nvSpPr>
          <p:cNvPr id="3" name="Content Placeholder 2"/>
          <p:cNvSpPr>
            <a:spLocks noGrp="1"/>
          </p:cNvSpPr>
          <p:nvPr>
            <p:ph idx="1"/>
          </p:nvPr>
        </p:nvSpPr>
        <p:spPr/>
        <p:txBody>
          <a:bodyPr/>
          <a:lstStyle/>
          <a:p>
            <a:pPr marL="0" indent="0">
              <a:buNone/>
            </a:pPr>
            <a:r>
              <a:rPr lang="en-AU" sz="2800" b="1" dirty="0" smtClean="0"/>
              <a:t>Examines: </a:t>
            </a:r>
            <a:r>
              <a:rPr lang="en-AU" sz="2800" dirty="0" smtClean="0"/>
              <a:t>measures </a:t>
            </a:r>
            <a:r>
              <a:rPr lang="en-AU" sz="2800" dirty="0"/>
              <a:t>to regulate students’ alcohol </a:t>
            </a:r>
            <a:r>
              <a:rPr lang="en-AU" sz="2800" dirty="0" smtClean="0"/>
              <a:t>use</a:t>
            </a:r>
          </a:p>
          <a:p>
            <a:pPr marL="0" indent="0">
              <a:buNone/>
            </a:pPr>
            <a:endParaRPr lang="en-AU" dirty="0" smtClean="0"/>
          </a:p>
          <a:p>
            <a:r>
              <a:rPr lang="en-AU" sz="2800" b="1" dirty="0"/>
              <a:t>Focus</a:t>
            </a:r>
            <a:r>
              <a:rPr lang="en-AU" sz="2800" dirty="0"/>
              <a:t>: residential-colleges’ policies &amp; management of students’ alcohol </a:t>
            </a:r>
            <a:r>
              <a:rPr lang="en-AU" sz="2800" dirty="0" smtClean="0"/>
              <a:t>use</a:t>
            </a:r>
          </a:p>
          <a:p>
            <a:pPr marL="0" indent="0">
              <a:buNone/>
            </a:pPr>
            <a:endParaRPr lang="en-AU" dirty="0"/>
          </a:p>
          <a:p>
            <a:r>
              <a:rPr lang="en-AU" sz="2800" b="1" dirty="0" smtClean="0"/>
              <a:t>Aim</a:t>
            </a:r>
            <a:r>
              <a:rPr lang="en-AU" sz="2800" dirty="0"/>
              <a:t>: to investigate how university college policy &amp; management represented, understood and responded to </a:t>
            </a:r>
            <a:r>
              <a:rPr lang="en-AU" sz="2800" dirty="0" smtClean="0"/>
              <a:t>students</a:t>
            </a:r>
            <a:r>
              <a:rPr lang="en-AU" sz="2800" dirty="0"/>
              <a:t>’ alcohol use</a:t>
            </a:r>
          </a:p>
          <a:p>
            <a:endParaRPr lang="en-AU" sz="2800" dirty="0"/>
          </a:p>
        </p:txBody>
      </p:sp>
    </p:spTree>
    <p:extLst>
      <p:ext uri="{BB962C8B-B14F-4D97-AF65-F5344CB8AC3E}">
        <p14:creationId xmlns:p14="http://schemas.microsoft.com/office/powerpoint/2010/main" val="1869118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Two qualitative data collection methods</a:t>
            </a:r>
            <a:r>
              <a:rPr lang="en-AU" dirty="0"/>
              <a:t>:</a:t>
            </a:r>
            <a:br>
              <a:rPr lang="en-AU" dirty="0"/>
            </a:br>
            <a:endParaRPr lang="en-AU" dirty="0"/>
          </a:p>
        </p:txBody>
      </p:sp>
      <p:sp>
        <p:nvSpPr>
          <p:cNvPr id="3" name="Content Placeholder 2"/>
          <p:cNvSpPr>
            <a:spLocks noGrp="1"/>
          </p:cNvSpPr>
          <p:nvPr>
            <p:ph idx="1"/>
          </p:nvPr>
        </p:nvSpPr>
        <p:spPr/>
        <p:txBody>
          <a:bodyPr/>
          <a:lstStyle/>
          <a:p>
            <a:pPr marL="0" indent="0">
              <a:buNone/>
            </a:pPr>
            <a:r>
              <a:rPr lang="en-AU" sz="2800" dirty="0" smtClean="0"/>
              <a:t>1) Interviews</a:t>
            </a:r>
          </a:p>
          <a:p>
            <a:r>
              <a:rPr lang="en-AU" sz="2800" dirty="0" smtClean="0"/>
              <a:t>12 </a:t>
            </a:r>
            <a:r>
              <a:rPr lang="en-AU" sz="2800" dirty="0"/>
              <a:t>semi-structured interviews with college principals &amp; other management staff</a:t>
            </a:r>
          </a:p>
          <a:p>
            <a:r>
              <a:rPr lang="en-AU" sz="2800" dirty="0"/>
              <a:t>participants to discuss students’ alcohol consumption &amp; the implementation of college policy in their own words</a:t>
            </a:r>
          </a:p>
          <a:p>
            <a:r>
              <a:rPr lang="en-AU" sz="2800" dirty="0"/>
              <a:t>45 and 90 minutes</a:t>
            </a:r>
          </a:p>
          <a:p>
            <a:endParaRPr lang="en-AU" dirty="0"/>
          </a:p>
        </p:txBody>
      </p:sp>
    </p:spTree>
    <p:extLst>
      <p:ext uri="{BB962C8B-B14F-4D97-AF65-F5344CB8AC3E}">
        <p14:creationId xmlns:p14="http://schemas.microsoft.com/office/powerpoint/2010/main" val="36971239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400600"/>
          </a:xfrm>
        </p:spPr>
        <p:txBody>
          <a:bodyPr/>
          <a:lstStyle/>
          <a:p>
            <a:pPr marL="0" indent="0">
              <a:buNone/>
            </a:pPr>
            <a:r>
              <a:rPr lang="en-AU" sz="2800" dirty="0" smtClean="0"/>
              <a:t>2) Identification </a:t>
            </a:r>
            <a:r>
              <a:rPr lang="en-AU" sz="2800" dirty="0"/>
              <a:t>&amp; compilation of college policy documents </a:t>
            </a:r>
            <a:r>
              <a:rPr lang="en-AU" sz="2800" dirty="0" smtClean="0"/>
              <a:t>on alcohol </a:t>
            </a:r>
            <a:r>
              <a:rPr lang="en-AU" sz="2800" dirty="0"/>
              <a:t>use </a:t>
            </a:r>
            <a:r>
              <a:rPr lang="en-AU" sz="2800" dirty="0" smtClean="0"/>
              <a:t>&amp; </a:t>
            </a:r>
            <a:r>
              <a:rPr lang="en-AU" sz="2800" dirty="0"/>
              <a:t>harm minimisation among </a:t>
            </a:r>
            <a:r>
              <a:rPr lang="en-AU" sz="2800" dirty="0" smtClean="0"/>
              <a:t>students</a:t>
            </a:r>
          </a:p>
          <a:p>
            <a:pPr marL="0" indent="0">
              <a:buNone/>
            </a:pPr>
            <a:endParaRPr lang="en-AU" dirty="0"/>
          </a:p>
          <a:p>
            <a:r>
              <a:rPr lang="en-AU" sz="2800" dirty="0"/>
              <a:t>identified </a:t>
            </a:r>
            <a:r>
              <a:rPr lang="en-AU" sz="2800" dirty="0" smtClean="0"/>
              <a:t>by </a:t>
            </a:r>
            <a:r>
              <a:rPr lang="en-AU" sz="2800" dirty="0"/>
              <a:t>participants at each college </a:t>
            </a:r>
          </a:p>
          <a:p>
            <a:r>
              <a:rPr lang="en-AU" sz="2800" dirty="0"/>
              <a:t>included alcohol-use agreements with universities, college handbooks, guides to living in </a:t>
            </a:r>
            <a:r>
              <a:rPr lang="en-AU" sz="2800" dirty="0" smtClean="0"/>
              <a:t>college, </a:t>
            </a:r>
            <a:r>
              <a:rPr lang="en-AU" sz="2800" dirty="0"/>
              <a:t>specific college alcohol policy </a:t>
            </a:r>
            <a:r>
              <a:rPr lang="en-AU" sz="2800" dirty="0" smtClean="0"/>
              <a:t>documents, </a:t>
            </a:r>
            <a:r>
              <a:rPr lang="en-AU" sz="2800" dirty="0"/>
              <a:t>manual for operating a college bar</a:t>
            </a:r>
          </a:p>
          <a:p>
            <a:r>
              <a:rPr lang="en-AU" sz="2800" b="1" u="sng" dirty="0"/>
              <a:t>purpose</a:t>
            </a:r>
            <a:r>
              <a:rPr lang="en-AU" sz="2800" dirty="0"/>
              <a:t>: to explore how ‘the problem’ of student alcohol use was constituted and communicated in official text at </a:t>
            </a:r>
            <a:r>
              <a:rPr lang="en-AU" sz="2800" dirty="0" smtClean="0"/>
              <a:t>institutional </a:t>
            </a:r>
            <a:r>
              <a:rPr lang="en-AU" sz="2800" dirty="0"/>
              <a:t>level </a:t>
            </a:r>
          </a:p>
          <a:p>
            <a:endParaRPr lang="en-AU" dirty="0"/>
          </a:p>
        </p:txBody>
      </p:sp>
    </p:spTree>
    <p:extLst>
      <p:ext uri="{BB962C8B-B14F-4D97-AF65-F5344CB8AC3E}">
        <p14:creationId xmlns:p14="http://schemas.microsoft.com/office/powerpoint/2010/main" val="40009532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040560"/>
          </a:xfrm>
        </p:spPr>
        <p:txBody>
          <a:bodyPr/>
          <a:lstStyle/>
          <a:p>
            <a:r>
              <a:rPr lang="en-AU" sz="2800" dirty="0"/>
              <a:t>combination of 2 sets of data allowed for a more comprehensive and informed understanding of the colleges’ approach to students’ drinking; </a:t>
            </a:r>
            <a:endParaRPr lang="en-AU" sz="2800" dirty="0" smtClean="0"/>
          </a:p>
          <a:p>
            <a:endParaRPr lang="en-AU" sz="2800" dirty="0"/>
          </a:p>
          <a:p>
            <a:endParaRPr lang="en-AU" sz="2800" dirty="0" smtClean="0"/>
          </a:p>
          <a:p>
            <a:r>
              <a:rPr lang="en-AU" sz="2800" dirty="0" smtClean="0"/>
              <a:t>highlighted </a:t>
            </a:r>
            <a:r>
              <a:rPr lang="en-AU" sz="2800" dirty="0"/>
              <a:t>any convergences, inconsistencies and contradictions between the interview data and official documents</a:t>
            </a:r>
          </a:p>
          <a:p>
            <a:endParaRPr lang="en-AU" dirty="0"/>
          </a:p>
        </p:txBody>
      </p:sp>
    </p:spTree>
    <p:extLst>
      <p:ext uri="{BB962C8B-B14F-4D97-AF65-F5344CB8AC3E}">
        <p14:creationId xmlns:p14="http://schemas.microsoft.com/office/powerpoint/2010/main" val="1886818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lstStyle/>
          <a:p>
            <a:r>
              <a:rPr lang="en-AU" b="1" dirty="0"/>
              <a:t>Results</a:t>
            </a:r>
            <a:r>
              <a:rPr lang="en-AU" dirty="0"/>
              <a:t/>
            </a:r>
            <a:br>
              <a:rPr lang="en-AU" dirty="0"/>
            </a:br>
            <a:endParaRPr lang="en-AU" dirty="0"/>
          </a:p>
        </p:txBody>
      </p:sp>
      <p:sp>
        <p:nvSpPr>
          <p:cNvPr id="3" name="Content Placeholder 2"/>
          <p:cNvSpPr>
            <a:spLocks noGrp="1"/>
          </p:cNvSpPr>
          <p:nvPr>
            <p:ph idx="1"/>
          </p:nvPr>
        </p:nvSpPr>
        <p:spPr>
          <a:xfrm>
            <a:off x="457200" y="980728"/>
            <a:ext cx="8229600" cy="4824536"/>
          </a:xfrm>
        </p:spPr>
        <p:txBody>
          <a:bodyPr/>
          <a:lstStyle/>
          <a:p>
            <a:pPr marL="0" indent="0">
              <a:buNone/>
            </a:pPr>
            <a:r>
              <a:rPr lang="en-AU" sz="2800" b="1" i="1" dirty="0" smtClean="0"/>
              <a:t>1. ‘The </a:t>
            </a:r>
            <a:r>
              <a:rPr lang="en-AU" sz="2800" b="1" i="1" dirty="0"/>
              <a:t>problem’ of students’ drinking as one attributable to the irrational and irresponsible behaviour of individual and groups of students </a:t>
            </a:r>
            <a:r>
              <a:rPr lang="en-AU" sz="2800" b="1" i="1" dirty="0" smtClean="0"/>
              <a:t>themselves</a:t>
            </a:r>
            <a:r>
              <a:rPr lang="en-AU" sz="2800" dirty="0" smtClean="0"/>
              <a:t> </a:t>
            </a:r>
          </a:p>
          <a:p>
            <a:r>
              <a:rPr lang="en-AU" sz="2800" dirty="0" smtClean="0"/>
              <a:t>especially at events </a:t>
            </a:r>
            <a:r>
              <a:rPr lang="en-AU" sz="2800" dirty="0"/>
              <a:t>they organised </a:t>
            </a:r>
            <a:r>
              <a:rPr lang="en-AU" sz="2800" dirty="0" smtClean="0"/>
              <a:t>themselves at college, </a:t>
            </a:r>
            <a:r>
              <a:rPr lang="en-AU" sz="2800" dirty="0"/>
              <a:t>and </a:t>
            </a:r>
            <a:endParaRPr lang="en-AU" sz="2800" dirty="0" smtClean="0"/>
          </a:p>
          <a:p>
            <a:r>
              <a:rPr lang="en-AU" sz="2800" dirty="0" smtClean="0"/>
              <a:t>in </a:t>
            </a:r>
            <a:r>
              <a:rPr lang="en-AU" sz="2800" dirty="0"/>
              <a:t>response to other corrupting influences ‘outside’ and beyond college management </a:t>
            </a:r>
            <a:r>
              <a:rPr lang="en-AU" sz="2800" dirty="0" smtClean="0"/>
              <a:t>control</a:t>
            </a:r>
          </a:p>
          <a:p>
            <a:endParaRPr lang="en-AU" dirty="0"/>
          </a:p>
        </p:txBody>
      </p:sp>
    </p:spTree>
    <p:extLst>
      <p:ext uri="{BB962C8B-B14F-4D97-AF65-F5344CB8AC3E}">
        <p14:creationId xmlns:p14="http://schemas.microsoft.com/office/powerpoint/2010/main" val="21242732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56584"/>
          </a:xfrm>
        </p:spPr>
        <p:txBody>
          <a:bodyPr/>
          <a:lstStyle/>
          <a:p>
            <a:r>
              <a:rPr lang="en-AU" sz="2800" dirty="0"/>
              <a:t>students’ behaviour: ‘factors’ such as immaturity, gender (usually male), disposable income, residential student-organised social events, proximity to late-opening licensed </a:t>
            </a:r>
            <a:r>
              <a:rPr lang="en-AU" sz="2800" dirty="0" smtClean="0"/>
              <a:t>premises</a:t>
            </a:r>
          </a:p>
          <a:p>
            <a:pPr marL="0" indent="0">
              <a:buNone/>
            </a:pPr>
            <a:endParaRPr lang="en-AU" dirty="0"/>
          </a:p>
          <a:p>
            <a:r>
              <a:rPr lang="en-AU" sz="2800" dirty="0"/>
              <a:t>responsibility belonged to students themselves and factors beyond the control of </a:t>
            </a:r>
            <a:r>
              <a:rPr lang="en-AU" sz="2800" dirty="0" smtClean="0"/>
              <a:t>colleges</a:t>
            </a:r>
          </a:p>
          <a:p>
            <a:pPr marL="0" indent="0">
              <a:buNone/>
            </a:pPr>
            <a:endParaRPr lang="en-AU" dirty="0"/>
          </a:p>
          <a:p>
            <a:r>
              <a:rPr lang="en-AU" sz="2800" dirty="0"/>
              <a:t>management obliged to manage &amp; regulate because of the de-stabilisation it posed to college life</a:t>
            </a:r>
          </a:p>
          <a:p>
            <a:endParaRPr lang="en-AU" dirty="0"/>
          </a:p>
        </p:txBody>
      </p:sp>
    </p:spTree>
    <p:extLst>
      <p:ext uri="{BB962C8B-B14F-4D97-AF65-F5344CB8AC3E}">
        <p14:creationId xmlns:p14="http://schemas.microsoft.com/office/powerpoint/2010/main" val="33201013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400600"/>
          </a:xfrm>
        </p:spPr>
        <p:txBody>
          <a:bodyPr/>
          <a:lstStyle/>
          <a:p>
            <a:pPr marL="0" lvl="0" indent="0">
              <a:buNone/>
            </a:pPr>
            <a:r>
              <a:rPr lang="en-US" b="1" i="1" dirty="0" smtClean="0"/>
              <a:t>2. </a:t>
            </a:r>
            <a:r>
              <a:rPr lang="en-US" sz="2400" b="1" i="1" dirty="0" smtClean="0"/>
              <a:t>Adoption </a:t>
            </a:r>
            <a:r>
              <a:rPr lang="en-US" sz="2400" b="1" i="1" dirty="0"/>
              <a:t>of a strategy for </a:t>
            </a:r>
            <a:r>
              <a:rPr lang="en-US" sz="2400" b="1" i="1" dirty="0" err="1"/>
              <a:t>behavioural</a:t>
            </a:r>
            <a:r>
              <a:rPr lang="en-US" sz="2400" b="1" i="1" dirty="0"/>
              <a:t> control informed by ‘risk management</a:t>
            </a:r>
            <a:r>
              <a:rPr lang="en-US" sz="2400" b="1" i="1" dirty="0" smtClean="0"/>
              <a:t>’</a:t>
            </a:r>
            <a:endParaRPr lang="en-US" sz="2400" dirty="0"/>
          </a:p>
          <a:p>
            <a:endParaRPr lang="en-AU" sz="2400" dirty="0" smtClean="0"/>
          </a:p>
          <a:p>
            <a:r>
              <a:rPr lang="en-AU" sz="2400" dirty="0" smtClean="0"/>
              <a:t>‘</a:t>
            </a:r>
            <a:r>
              <a:rPr lang="en-AU" sz="2400" dirty="0"/>
              <a:t>Risk management’ </a:t>
            </a:r>
            <a:r>
              <a:rPr lang="en-AU" sz="2400" dirty="0" smtClean="0">
                <a:sym typeface="Wingdings" panose="05000000000000000000" pitchFamily="2" charset="2"/>
              </a:rPr>
              <a:t> </a:t>
            </a:r>
            <a:r>
              <a:rPr lang="en-AU" sz="2400" dirty="0" smtClean="0"/>
              <a:t>most </a:t>
            </a:r>
            <a:r>
              <a:rPr lang="en-AU" sz="2400" dirty="0"/>
              <a:t>pervasive approach to harm minimisation in relation to alcohol use (Stockwell 2004</a:t>
            </a:r>
            <a:r>
              <a:rPr lang="en-AU" sz="2400" dirty="0" smtClean="0"/>
              <a:t>)</a:t>
            </a:r>
          </a:p>
          <a:p>
            <a:r>
              <a:rPr lang="en-AU" sz="2400" dirty="0" smtClean="0"/>
              <a:t>Involves a </a:t>
            </a:r>
            <a:r>
              <a:rPr lang="en-AU" sz="2400" dirty="0"/>
              <a:t>range of public interventions to support individuals to take responsibility for their drinking and the pleasures they pursue in doing </a:t>
            </a:r>
            <a:r>
              <a:rPr lang="en-AU" sz="2400" dirty="0" smtClean="0"/>
              <a:t>so</a:t>
            </a:r>
          </a:p>
          <a:p>
            <a:pPr marL="0" indent="0">
              <a:buNone/>
            </a:pPr>
            <a:endParaRPr lang="en-AU" dirty="0" smtClean="0"/>
          </a:p>
          <a:p>
            <a:r>
              <a:rPr lang="en-AU" sz="2400" dirty="0"/>
              <a:t>influenced </a:t>
            </a:r>
            <a:r>
              <a:rPr lang="en-AU" sz="2400" dirty="0" smtClean="0"/>
              <a:t>‘</a:t>
            </a:r>
            <a:r>
              <a:rPr lang="en-AU" sz="2400" dirty="0"/>
              <a:t>responsive regulation’ (Ayers and Braithwaite 1992</a:t>
            </a:r>
            <a:r>
              <a:rPr lang="en-AU" sz="2400" dirty="0" smtClean="0"/>
              <a:t>)</a:t>
            </a:r>
            <a:r>
              <a:rPr lang="en-AU" sz="2400" dirty="0" smtClean="0">
                <a:sym typeface="Wingdings" panose="05000000000000000000" pitchFamily="2" charset="2"/>
              </a:rPr>
              <a:t> </a:t>
            </a:r>
            <a:r>
              <a:rPr lang="en-AU" sz="2400" dirty="0"/>
              <a:t>the prevention or minimisation of ‘problem behaviour’ is targeted through a combination of persuasion and punishment tactics – or ‘supports and sanctions’ (Braithwaite 2011:482)</a:t>
            </a:r>
          </a:p>
          <a:p>
            <a:endParaRPr lang="en-AU" dirty="0"/>
          </a:p>
          <a:p>
            <a:endParaRPr lang="en-AU" dirty="0"/>
          </a:p>
          <a:p>
            <a:pPr marL="0" lvl="0" indent="0">
              <a:buNone/>
            </a:pPr>
            <a:endParaRPr lang="en-AU" dirty="0"/>
          </a:p>
          <a:p>
            <a:endParaRPr lang="en-AU" dirty="0"/>
          </a:p>
        </p:txBody>
      </p:sp>
    </p:spTree>
    <p:extLst>
      <p:ext uri="{BB962C8B-B14F-4D97-AF65-F5344CB8AC3E}">
        <p14:creationId xmlns:p14="http://schemas.microsoft.com/office/powerpoint/2010/main" val="212704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lstStyle/>
          <a:p>
            <a:r>
              <a:rPr lang="en-US" b="1" dirty="0" smtClean="0"/>
              <a:t>Alcohol &amp; </a:t>
            </a:r>
            <a:r>
              <a:rPr lang="en-US" b="1" dirty="0"/>
              <a:t>University Life Survey (AULS)</a:t>
            </a:r>
            <a:r>
              <a:rPr lang="en-AU" dirty="0"/>
              <a:t/>
            </a:r>
            <a:br>
              <a:rPr lang="en-AU" dirty="0"/>
            </a:br>
            <a:endParaRPr lang="en-AU" dirty="0"/>
          </a:p>
        </p:txBody>
      </p:sp>
      <p:sp>
        <p:nvSpPr>
          <p:cNvPr id="3" name="Content Placeholder 2"/>
          <p:cNvSpPr>
            <a:spLocks noGrp="1"/>
          </p:cNvSpPr>
          <p:nvPr>
            <p:ph idx="1"/>
          </p:nvPr>
        </p:nvSpPr>
        <p:spPr>
          <a:xfrm>
            <a:off x="457200" y="1124744"/>
            <a:ext cx="8229600" cy="4896544"/>
          </a:xfrm>
        </p:spPr>
        <p:txBody>
          <a:bodyPr/>
          <a:lstStyle/>
          <a:p>
            <a:pPr>
              <a:spcAft>
                <a:spcPts val="600"/>
              </a:spcAft>
            </a:pPr>
            <a:r>
              <a:rPr lang="en-AU" sz="2800" dirty="0"/>
              <a:t>5 public universities eastern Australian States </a:t>
            </a:r>
          </a:p>
          <a:p>
            <a:pPr>
              <a:spcAft>
                <a:spcPts val="600"/>
              </a:spcAft>
            </a:pPr>
            <a:r>
              <a:rPr lang="en-AU" sz="2800" dirty="0"/>
              <a:t>metropolitan and regional campuses</a:t>
            </a:r>
          </a:p>
          <a:p>
            <a:pPr>
              <a:spcAft>
                <a:spcPts val="600"/>
              </a:spcAft>
            </a:pPr>
            <a:r>
              <a:rPr lang="en-AU" sz="2800" dirty="0"/>
              <a:t>April to October 2011 </a:t>
            </a:r>
            <a:endParaRPr lang="en-AU" sz="2800" dirty="0" smtClean="0"/>
          </a:p>
          <a:p>
            <a:r>
              <a:rPr lang="en-AU" sz="2800" dirty="0"/>
              <a:t>Joint population of students: 235,638 (19.3% national university student body) </a:t>
            </a:r>
            <a:r>
              <a:rPr lang="en-AU" dirty="0"/>
              <a:t>(Commonwealth Department of Industry, Innovation, Science, Research and Tertiary Education 2012)</a:t>
            </a:r>
          </a:p>
          <a:p>
            <a:pPr marL="0" indent="0">
              <a:spcAft>
                <a:spcPts val="600"/>
              </a:spcAft>
              <a:buNone/>
            </a:pPr>
            <a:endParaRPr lang="en-AU" sz="2800" dirty="0"/>
          </a:p>
          <a:p>
            <a:pPr marL="0" indent="0">
              <a:spcAft>
                <a:spcPts val="600"/>
              </a:spcAft>
              <a:buNone/>
            </a:pPr>
            <a:endParaRPr lang="en-AU" sz="2800" dirty="0"/>
          </a:p>
          <a:p>
            <a:endParaRPr lang="en-AU" dirty="0"/>
          </a:p>
        </p:txBody>
      </p:sp>
    </p:spTree>
    <p:extLst>
      <p:ext uri="{BB962C8B-B14F-4D97-AF65-F5344CB8AC3E}">
        <p14:creationId xmlns:p14="http://schemas.microsoft.com/office/powerpoint/2010/main" val="28947828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328592"/>
          </a:xfrm>
        </p:spPr>
        <p:txBody>
          <a:bodyPr/>
          <a:lstStyle/>
          <a:p>
            <a:r>
              <a:rPr lang="en-AU" sz="2800" dirty="0" smtClean="0"/>
              <a:t>This approach used to regulate/address students</a:t>
            </a:r>
            <a:r>
              <a:rPr lang="en-AU" sz="2800" dirty="0"/>
              <a:t>’ </a:t>
            </a:r>
            <a:r>
              <a:rPr lang="en-AU" sz="2800" dirty="0" smtClean="0"/>
              <a:t>drinking</a:t>
            </a:r>
            <a:endParaRPr lang="en-AU" dirty="0" smtClean="0"/>
          </a:p>
          <a:p>
            <a:r>
              <a:rPr lang="en-AU" sz="2800" dirty="0"/>
              <a:t>drew on a graduated range of interventions – from education to </a:t>
            </a:r>
            <a:r>
              <a:rPr lang="en-AU" sz="2800" dirty="0" smtClean="0"/>
              <a:t>punishment</a:t>
            </a:r>
            <a:endParaRPr lang="en-AU" dirty="0" smtClean="0"/>
          </a:p>
          <a:p>
            <a:r>
              <a:rPr lang="en-AU" sz="2800" dirty="0"/>
              <a:t>regulatory or risk management regimes that are fundamentally rationalist in purpose and </a:t>
            </a:r>
            <a:r>
              <a:rPr lang="en-AU" sz="2800" dirty="0" smtClean="0"/>
              <a:t>character</a:t>
            </a:r>
          </a:p>
          <a:p>
            <a:pPr marL="0" indent="0">
              <a:buNone/>
            </a:pPr>
            <a:endParaRPr lang="en-AU" dirty="0" smtClean="0"/>
          </a:p>
          <a:p>
            <a:r>
              <a:rPr lang="en-AU" sz="2800" dirty="0" smtClean="0"/>
              <a:t>presumes students</a:t>
            </a:r>
            <a:r>
              <a:rPr lang="en-AU" sz="2800" dirty="0"/>
              <a:t>’ drinking </a:t>
            </a:r>
            <a:r>
              <a:rPr lang="en-AU" sz="2800" dirty="0" smtClean="0"/>
              <a:t>is </a:t>
            </a:r>
            <a:r>
              <a:rPr lang="en-AU" sz="2800" dirty="0"/>
              <a:t>primarily attributable to rational deficits in students’ behaviour.</a:t>
            </a:r>
          </a:p>
          <a:p>
            <a:endParaRPr lang="en-AU" sz="2800" dirty="0"/>
          </a:p>
        </p:txBody>
      </p:sp>
    </p:spTree>
    <p:extLst>
      <p:ext uri="{BB962C8B-B14F-4D97-AF65-F5344CB8AC3E}">
        <p14:creationId xmlns:p14="http://schemas.microsoft.com/office/powerpoint/2010/main" val="41783283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688632"/>
          </a:xfrm>
        </p:spPr>
        <p:txBody>
          <a:bodyPr/>
          <a:lstStyle/>
          <a:p>
            <a:pPr marL="0" lvl="0" indent="0">
              <a:buNone/>
            </a:pPr>
            <a:r>
              <a:rPr lang="en-US" sz="2800" b="1" dirty="0" smtClean="0"/>
              <a:t>3.</a:t>
            </a:r>
            <a:r>
              <a:rPr lang="en-US" b="1" dirty="0" smtClean="0"/>
              <a:t> </a:t>
            </a:r>
            <a:r>
              <a:rPr lang="en-US" sz="2800" b="1" dirty="0" smtClean="0"/>
              <a:t>A </a:t>
            </a:r>
            <a:r>
              <a:rPr lang="en-US" sz="2800" b="1" dirty="0"/>
              <a:t>clash of organizational dynamics</a:t>
            </a:r>
            <a:endParaRPr lang="en-AU" sz="2800" b="1" dirty="0"/>
          </a:p>
          <a:p>
            <a:r>
              <a:rPr lang="en-AU" sz="2800" dirty="0" smtClean="0"/>
              <a:t>students entitled </a:t>
            </a:r>
            <a:r>
              <a:rPr lang="en-AU" sz="2800" dirty="0"/>
              <a:t>to collectively organise </a:t>
            </a:r>
            <a:r>
              <a:rPr lang="en-AU" sz="2800" dirty="0" smtClean="0"/>
              <a:t>&amp; run </a:t>
            </a:r>
            <a:r>
              <a:rPr lang="en-AU" sz="2800" dirty="0"/>
              <a:t>their own on-site residential college social life, including their use of </a:t>
            </a:r>
            <a:r>
              <a:rPr lang="en-AU" sz="2800" dirty="0" smtClean="0"/>
              <a:t>alcohol</a:t>
            </a:r>
          </a:p>
          <a:p>
            <a:pPr marL="0" indent="0">
              <a:buNone/>
            </a:pPr>
            <a:endParaRPr lang="en-AU" sz="2800" dirty="0" smtClean="0"/>
          </a:p>
          <a:p>
            <a:r>
              <a:rPr lang="en-AU" sz="2800" dirty="0"/>
              <a:t>accorded students considerable licence in ‘running their own show’.</a:t>
            </a:r>
          </a:p>
          <a:p>
            <a:pPr marL="0" indent="0">
              <a:buNone/>
            </a:pPr>
            <a:endParaRPr lang="en-AU" dirty="0"/>
          </a:p>
        </p:txBody>
      </p:sp>
    </p:spTree>
    <p:extLst>
      <p:ext uri="{BB962C8B-B14F-4D97-AF65-F5344CB8AC3E}">
        <p14:creationId xmlns:p14="http://schemas.microsoft.com/office/powerpoint/2010/main" val="25165643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256584"/>
          </a:xfrm>
        </p:spPr>
        <p:txBody>
          <a:bodyPr/>
          <a:lstStyle/>
          <a:p>
            <a:r>
              <a:rPr lang="en-AU" sz="2800" dirty="0"/>
              <a:t>management remained responsible and accountable for any significant risks or harms </a:t>
            </a:r>
            <a:endParaRPr lang="en-AU" sz="2800" dirty="0" smtClean="0"/>
          </a:p>
          <a:p>
            <a:pPr marL="0" indent="0">
              <a:buNone/>
            </a:pPr>
            <a:endParaRPr lang="en-AU" sz="2800" dirty="0"/>
          </a:p>
          <a:p>
            <a:r>
              <a:rPr lang="en-AU" sz="2800" dirty="0"/>
              <a:t>this is an organisational dynamic that operated to protect students from excesses and harms associated with their </a:t>
            </a:r>
            <a:r>
              <a:rPr lang="en-AU" sz="2800" dirty="0" smtClean="0"/>
              <a:t>drinking</a:t>
            </a:r>
          </a:p>
          <a:p>
            <a:endParaRPr lang="en-AU" sz="2800" dirty="0"/>
          </a:p>
          <a:p>
            <a:pPr marL="0" indent="0">
              <a:buNone/>
            </a:pPr>
            <a:r>
              <a:rPr lang="en-AU" sz="2800" b="1" u="sng" dirty="0" smtClean="0"/>
              <a:t>Example:</a:t>
            </a:r>
            <a:r>
              <a:rPr lang="en-AU" sz="2800" dirty="0" smtClean="0"/>
              <a:t> College bar operated by students </a:t>
            </a:r>
            <a:r>
              <a:rPr lang="en-AU" sz="2800" dirty="0" smtClean="0">
                <a:sym typeface="Wingdings" panose="05000000000000000000" pitchFamily="2" charset="2"/>
              </a:rPr>
              <a:t> aimed at encouraging responsible use of alcohol while affording autonomy to students</a:t>
            </a:r>
            <a:endParaRPr lang="en-AU" sz="2800" dirty="0"/>
          </a:p>
          <a:p>
            <a:endParaRPr lang="en-AU" dirty="0"/>
          </a:p>
        </p:txBody>
      </p:sp>
    </p:spTree>
    <p:extLst>
      <p:ext uri="{BB962C8B-B14F-4D97-AF65-F5344CB8AC3E}">
        <p14:creationId xmlns:p14="http://schemas.microsoft.com/office/powerpoint/2010/main" val="22825300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400600"/>
          </a:xfrm>
        </p:spPr>
        <p:txBody>
          <a:bodyPr/>
          <a:lstStyle/>
          <a:p>
            <a:pPr marL="0" lvl="0" indent="0">
              <a:buNone/>
            </a:pPr>
            <a:r>
              <a:rPr lang="en-US" sz="2800" b="1" dirty="0" smtClean="0"/>
              <a:t>4. Split </a:t>
            </a:r>
            <a:r>
              <a:rPr lang="en-US" sz="2800" b="1" dirty="0"/>
              <a:t>identities and conflicted paths for </a:t>
            </a:r>
            <a:r>
              <a:rPr lang="en-US" sz="2800" b="1" dirty="0" smtClean="0"/>
              <a:t>drinking</a:t>
            </a:r>
          </a:p>
          <a:p>
            <a:pPr marL="0" lvl="0" indent="0">
              <a:buNone/>
            </a:pPr>
            <a:endParaRPr lang="en-US" sz="2800" dirty="0" smtClean="0"/>
          </a:p>
          <a:p>
            <a:r>
              <a:rPr lang="en-AU" sz="2800" dirty="0"/>
              <a:t>conferral of a particular </a:t>
            </a:r>
            <a:r>
              <a:rPr lang="en-AU" sz="2800" i="1" dirty="0"/>
              <a:t>identity</a:t>
            </a:r>
            <a:r>
              <a:rPr lang="en-AU" sz="2800" dirty="0"/>
              <a:t> on students regarding their alcohol use.</a:t>
            </a:r>
          </a:p>
          <a:p>
            <a:r>
              <a:rPr lang="en-AU" sz="2800" dirty="0" smtClean="0"/>
              <a:t>identities establish </a:t>
            </a:r>
            <a:r>
              <a:rPr lang="en-AU" sz="2800" dirty="0"/>
              <a:t>paths for what individuals feel or think they may follow in terms of permissible or possible </a:t>
            </a:r>
            <a:r>
              <a:rPr lang="en-AU" sz="2800" dirty="0" smtClean="0"/>
              <a:t>action</a:t>
            </a:r>
          </a:p>
          <a:p>
            <a:r>
              <a:rPr lang="en-AU" sz="2800" dirty="0" smtClean="0"/>
              <a:t>data show that students </a:t>
            </a:r>
            <a:r>
              <a:rPr lang="en-AU" sz="2800" dirty="0"/>
              <a:t>were constructed as rights- and responsibility-bearing individual subjects in relation to alcohol </a:t>
            </a:r>
            <a:r>
              <a:rPr lang="en-AU" sz="2800" dirty="0" smtClean="0"/>
              <a:t>use </a:t>
            </a:r>
          </a:p>
        </p:txBody>
      </p:sp>
    </p:spTree>
    <p:extLst>
      <p:ext uri="{BB962C8B-B14F-4D97-AF65-F5344CB8AC3E}">
        <p14:creationId xmlns:p14="http://schemas.microsoft.com/office/powerpoint/2010/main" val="41845256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328592"/>
          </a:xfrm>
        </p:spPr>
        <p:txBody>
          <a:bodyPr/>
          <a:lstStyle/>
          <a:p>
            <a:r>
              <a:rPr lang="en-AU" sz="2800" dirty="0" smtClean="0"/>
              <a:t>Identity of student </a:t>
            </a:r>
            <a:r>
              <a:rPr lang="en-AU" sz="2800" dirty="0"/>
              <a:t>as </a:t>
            </a:r>
            <a:r>
              <a:rPr lang="en-AU" sz="2800" i="1" dirty="0"/>
              <a:t>alcohol-using </a:t>
            </a:r>
            <a:r>
              <a:rPr lang="en-AU" sz="2800" i="1" dirty="0" smtClean="0"/>
              <a:t>citizen</a:t>
            </a:r>
          </a:p>
          <a:p>
            <a:pPr marL="0" indent="0">
              <a:buNone/>
            </a:pPr>
            <a:endParaRPr lang="en-AU" i="1" dirty="0"/>
          </a:p>
          <a:p>
            <a:r>
              <a:rPr lang="en-AU" sz="2800" dirty="0" smtClean="0"/>
              <a:t>This imposed behavioural </a:t>
            </a:r>
            <a:r>
              <a:rPr lang="en-AU" sz="2800" dirty="0"/>
              <a:t>expectations </a:t>
            </a:r>
            <a:r>
              <a:rPr lang="en-AU" sz="2800" dirty="0" smtClean="0"/>
              <a:t>involving </a:t>
            </a:r>
            <a:r>
              <a:rPr lang="en-AU" sz="2800" dirty="0"/>
              <a:t>the exercise of rationality in enacting the rights associated with accessing alcohol and in assuming the responsibilities of alcohol </a:t>
            </a:r>
            <a:r>
              <a:rPr lang="en-AU" sz="2800" dirty="0" smtClean="0"/>
              <a:t>use</a:t>
            </a:r>
          </a:p>
          <a:p>
            <a:pPr marL="0" indent="0">
              <a:buNone/>
            </a:pPr>
            <a:endParaRPr lang="en-AU" dirty="0" smtClean="0"/>
          </a:p>
          <a:p>
            <a:r>
              <a:rPr lang="en-AU" sz="2800" dirty="0"/>
              <a:t>At the same </a:t>
            </a:r>
            <a:r>
              <a:rPr lang="en-AU" sz="2800" dirty="0" smtClean="0"/>
              <a:t>time ‘students’ </a:t>
            </a:r>
            <a:r>
              <a:rPr lang="en-AU" sz="2800" dirty="0"/>
              <a:t>also experienced an identity that protected them from their ‘failures’ of rational choice or behavioural ‘mistakes’</a:t>
            </a:r>
          </a:p>
          <a:p>
            <a:endParaRPr lang="en-AU" sz="2800" dirty="0" smtClean="0"/>
          </a:p>
          <a:p>
            <a:endParaRPr lang="en-AU" sz="2800" dirty="0"/>
          </a:p>
        </p:txBody>
      </p:sp>
    </p:spTree>
    <p:extLst>
      <p:ext uri="{BB962C8B-B14F-4D97-AF65-F5344CB8AC3E}">
        <p14:creationId xmlns:p14="http://schemas.microsoft.com/office/powerpoint/2010/main" val="38876720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328592"/>
          </a:xfrm>
        </p:spPr>
        <p:txBody>
          <a:bodyPr/>
          <a:lstStyle/>
          <a:p>
            <a:pPr marL="0" indent="0">
              <a:buNone/>
            </a:pPr>
            <a:r>
              <a:rPr lang="en-AU" sz="2800" dirty="0"/>
              <a:t>Students’ organisational identity in relation to alcohol </a:t>
            </a:r>
            <a:r>
              <a:rPr lang="en-AU" sz="2800" dirty="0" smtClean="0"/>
              <a:t>use </a:t>
            </a:r>
            <a:r>
              <a:rPr lang="en-AU" sz="2800" dirty="0"/>
              <a:t>was driven by a contradiction that established inconsistent paths for drinking that were difficult to integrate – a situation that rendered organisational authority ambivalent and uncertain. </a:t>
            </a:r>
            <a:endParaRPr lang="en-AU" sz="2800" dirty="0" smtClean="0"/>
          </a:p>
          <a:p>
            <a:pPr marL="0" indent="0">
              <a:buNone/>
            </a:pPr>
            <a:endParaRPr lang="en-AU" sz="2800" dirty="0"/>
          </a:p>
          <a:p>
            <a:pPr marL="0" indent="0">
              <a:buNone/>
            </a:pPr>
            <a:r>
              <a:rPr lang="en-AU" sz="2800" b="1" dirty="0" smtClean="0"/>
              <a:t>Ultimately, this poses barriers to implementation of harm minimisation  </a:t>
            </a:r>
            <a:endParaRPr lang="en-AU" sz="2800" b="1" dirty="0"/>
          </a:p>
          <a:p>
            <a:endParaRPr lang="en-AU" dirty="0"/>
          </a:p>
          <a:p>
            <a:pPr marL="0" lvl="0" indent="0">
              <a:buNone/>
            </a:pPr>
            <a:endParaRPr lang="en-AU" dirty="0"/>
          </a:p>
          <a:p>
            <a:endParaRPr lang="en-AU" dirty="0"/>
          </a:p>
          <a:p>
            <a:endParaRPr lang="en-AU" dirty="0"/>
          </a:p>
          <a:p>
            <a:endParaRPr lang="en-AU" dirty="0"/>
          </a:p>
        </p:txBody>
      </p:sp>
    </p:spTree>
    <p:extLst>
      <p:ext uri="{BB962C8B-B14F-4D97-AF65-F5344CB8AC3E}">
        <p14:creationId xmlns:p14="http://schemas.microsoft.com/office/powerpoint/2010/main" val="32020470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lstStyle/>
          <a:p>
            <a:r>
              <a:rPr lang="en-AU" b="1" dirty="0" smtClean="0"/>
              <a:t>Where to? Alcohol Strategy Steering Committee</a:t>
            </a:r>
            <a:endParaRPr lang="en-AU" b="1" dirty="0"/>
          </a:p>
        </p:txBody>
      </p:sp>
      <p:sp>
        <p:nvSpPr>
          <p:cNvPr id="3" name="Content Placeholder 2"/>
          <p:cNvSpPr>
            <a:spLocks noGrp="1"/>
          </p:cNvSpPr>
          <p:nvPr>
            <p:ph idx="1"/>
          </p:nvPr>
        </p:nvSpPr>
        <p:spPr>
          <a:xfrm>
            <a:off x="457200" y="2348880"/>
            <a:ext cx="8229600" cy="3456384"/>
          </a:xfrm>
        </p:spPr>
        <p:txBody>
          <a:bodyPr/>
          <a:lstStyle/>
          <a:p>
            <a:pPr marL="0" indent="0">
              <a:lnSpc>
                <a:spcPct val="150000"/>
              </a:lnSpc>
              <a:spcAft>
                <a:spcPts val="600"/>
              </a:spcAft>
              <a:buNone/>
            </a:pPr>
            <a:r>
              <a:rPr lang="en-AU" sz="2800" dirty="0"/>
              <a:t>The report does </a:t>
            </a:r>
            <a:r>
              <a:rPr lang="en-AU" sz="2800" i="1" dirty="0"/>
              <a:t>not</a:t>
            </a:r>
            <a:r>
              <a:rPr lang="en-AU" sz="2800" dirty="0"/>
              <a:t> include are recommendations for specific strategies and actions by residential colleges to address both the barriers and opportunities for students’ engagement in harm-minimising alcohol use.</a:t>
            </a:r>
          </a:p>
          <a:p>
            <a:endParaRPr lang="en-AU" dirty="0"/>
          </a:p>
        </p:txBody>
      </p:sp>
    </p:spTree>
    <p:extLst>
      <p:ext uri="{BB962C8B-B14F-4D97-AF65-F5344CB8AC3E}">
        <p14:creationId xmlns:p14="http://schemas.microsoft.com/office/powerpoint/2010/main" val="33231144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112568"/>
          </a:xfrm>
        </p:spPr>
        <p:txBody>
          <a:bodyPr/>
          <a:lstStyle/>
          <a:p>
            <a:pPr marL="0" indent="0">
              <a:lnSpc>
                <a:spcPct val="150000"/>
              </a:lnSpc>
              <a:spcAft>
                <a:spcPts val="600"/>
              </a:spcAft>
              <a:buNone/>
            </a:pPr>
            <a:r>
              <a:rPr lang="en-AU" sz="2800" dirty="0"/>
              <a:t>One of the central objectives of ARC Linkage projects is for industry partners to use the knowledge and understanding generated by the research to formulate their own responses and interventions</a:t>
            </a:r>
          </a:p>
          <a:p>
            <a:pPr marL="0" indent="0">
              <a:buNone/>
            </a:pPr>
            <a:endParaRPr lang="en-AU" dirty="0"/>
          </a:p>
        </p:txBody>
      </p:sp>
    </p:spTree>
    <p:extLst>
      <p:ext uri="{BB962C8B-B14F-4D97-AF65-F5344CB8AC3E}">
        <p14:creationId xmlns:p14="http://schemas.microsoft.com/office/powerpoint/2010/main" val="21210318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lstStyle/>
          <a:p>
            <a:r>
              <a:rPr lang="en-US" b="1" dirty="0"/>
              <a:t>UCA </a:t>
            </a:r>
            <a:r>
              <a:rPr lang="en-US" b="1" dirty="0" smtClean="0"/>
              <a:t>Steering Committee for National Alcohol Strategy</a:t>
            </a:r>
            <a:r>
              <a:rPr lang="en-AU" dirty="0"/>
              <a:t/>
            </a:r>
            <a:br>
              <a:rPr lang="en-AU" dirty="0"/>
            </a:br>
            <a:endParaRPr lang="en-AU" dirty="0"/>
          </a:p>
        </p:txBody>
      </p:sp>
      <p:sp>
        <p:nvSpPr>
          <p:cNvPr id="3" name="Content Placeholder 2"/>
          <p:cNvSpPr>
            <a:spLocks noGrp="1"/>
          </p:cNvSpPr>
          <p:nvPr>
            <p:ph idx="1"/>
          </p:nvPr>
        </p:nvSpPr>
        <p:spPr/>
        <p:txBody>
          <a:bodyPr/>
          <a:lstStyle/>
          <a:p>
            <a:pPr marL="0" indent="0">
              <a:buNone/>
            </a:pPr>
            <a:r>
              <a:rPr lang="en-US" sz="2800" u="sng" dirty="0" smtClean="0"/>
              <a:t>Conveners</a:t>
            </a:r>
            <a:r>
              <a:rPr lang="en-US" sz="2800" dirty="0" smtClean="0"/>
              <a:t> </a:t>
            </a:r>
          </a:p>
          <a:p>
            <a:pPr marL="0" indent="0">
              <a:buNone/>
            </a:pPr>
            <a:r>
              <a:rPr lang="en-US" sz="2800" dirty="0" err="1" smtClean="0"/>
              <a:t>Dr</a:t>
            </a:r>
            <a:r>
              <a:rPr lang="en-US" sz="2800" dirty="0" smtClean="0"/>
              <a:t> </a:t>
            </a:r>
            <a:r>
              <a:rPr lang="en-US" sz="2800" dirty="0"/>
              <a:t>Marie Leech (Sancta Sophia, </a:t>
            </a:r>
            <a:r>
              <a:rPr lang="en-US" sz="2800" dirty="0" err="1" smtClean="0"/>
              <a:t>USyd</a:t>
            </a:r>
            <a:r>
              <a:rPr lang="en-US" sz="2800" dirty="0" smtClean="0"/>
              <a:t>) </a:t>
            </a:r>
          </a:p>
          <a:p>
            <a:pPr marL="0" indent="0">
              <a:buNone/>
            </a:pPr>
            <a:r>
              <a:rPr lang="en-US" sz="2800" dirty="0" err="1" smtClean="0"/>
              <a:t>Dr</a:t>
            </a:r>
            <a:r>
              <a:rPr lang="en-US" sz="2800" dirty="0" smtClean="0"/>
              <a:t> </a:t>
            </a:r>
            <a:r>
              <a:rPr lang="en-US" sz="2800" dirty="0"/>
              <a:t>Rose Leontini (UNSW</a:t>
            </a:r>
            <a:r>
              <a:rPr lang="en-US" sz="2800" dirty="0" smtClean="0"/>
              <a:t>) </a:t>
            </a:r>
          </a:p>
          <a:p>
            <a:pPr marL="0" indent="0">
              <a:buNone/>
            </a:pPr>
            <a:r>
              <a:rPr lang="en-US" sz="2800" dirty="0" smtClean="0"/>
              <a:t>Associate </a:t>
            </a:r>
            <a:r>
              <a:rPr lang="en-US" sz="2800" dirty="0"/>
              <a:t>Professor Toni Schofield (</a:t>
            </a:r>
            <a:r>
              <a:rPr lang="en-US" sz="2800" dirty="0" err="1" smtClean="0"/>
              <a:t>USyd</a:t>
            </a:r>
            <a:r>
              <a:rPr lang="en-US" sz="2800" dirty="0" smtClean="0"/>
              <a:t>)</a:t>
            </a:r>
            <a:endParaRPr lang="en-AU" sz="2800" dirty="0"/>
          </a:p>
          <a:p>
            <a:pPr marL="0" indent="0">
              <a:buNone/>
            </a:pPr>
            <a:endParaRPr lang="en-US" sz="2800" u="sng" dirty="0" smtClean="0"/>
          </a:p>
          <a:p>
            <a:pPr marL="0" indent="0">
              <a:buNone/>
            </a:pPr>
            <a:r>
              <a:rPr lang="en-US" sz="2800" u="sng" dirty="0" smtClean="0"/>
              <a:t>Chair</a:t>
            </a:r>
          </a:p>
          <a:p>
            <a:pPr marL="0" indent="0">
              <a:buNone/>
            </a:pPr>
            <a:r>
              <a:rPr lang="en-US" sz="2800" dirty="0" smtClean="0"/>
              <a:t>Associate </a:t>
            </a:r>
            <a:r>
              <a:rPr lang="en-US" sz="2800" dirty="0"/>
              <a:t>Professor Tim </a:t>
            </a:r>
            <a:r>
              <a:rPr lang="en-US" sz="2800" dirty="0" err="1"/>
              <a:t>Corney</a:t>
            </a:r>
            <a:r>
              <a:rPr lang="en-US" sz="2800" dirty="0"/>
              <a:t> (Queen’s College, University of Melbourne</a:t>
            </a:r>
            <a:r>
              <a:rPr lang="en-US" sz="2800" dirty="0" smtClean="0"/>
              <a:t>)</a:t>
            </a:r>
            <a:endParaRPr lang="en-AU" sz="2800" dirty="0"/>
          </a:p>
        </p:txBody>
      </p:sp>
    </p:spTree>
    <p:extLst>
      <p:ext uri="{BB962C8B-B14F-4D97-AF65-F5344CB8AC3E}">
        <p14:creationId xmlns:p14="http://schemas.microsoft.com/office/powerpoint/2010/main" val="15874857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a:t>Membership</a:t>
            </a:r>
            <a:r>
              <a:rPr lang="en-AU" sz="3200" dirty="0"/>
              <a:t/>
            </a:r>
            <a:br>
              <a:rPr lang="en-AU" sz="3200" dirty="0"/>
            </a:br>
            <a:endParaRPr lang="en-AU" dirty="0"/>
          </a:p>
        </p:txBody>
      </p:sp>
      <p:sp>
        <p:nvSpPr>
          <p:cNvPr id="3" name="Content Placeholder 2"/>
          <p:cNvSpPr>
            <a:spLocks noGrp="1"/>
          </p:cNvSpPr>
          <p:nvPr>
            <p:ph idx="1"/>
          </p:nvPr>
        </p:nvSpPr>
        <p:spPr/>
        <p:txBody>
          <a:bodyPr/>
          <a:lstStyle/>
          <a:p>
            <a:pPr marL="0" indent="0">
              <a:buNone/>
            </a:pPr>
            <a:r>
              <a:rPr lang="en-US" sz="2800" dirty="0"/>
              <a:t>Membership should reflect State and Territory participation of UCA members. </a:t>
            </a:r>
            <a:endParaRPr lang="en-US" sz="2800" dirty="0" smtClean="0"/>
          </a:p>
          <a:p>
            <a:pPr marL="0" indent="0">
              <a:buNone/>
            </a:pPr>
            <a:endParaRPr lang="en-US" dirty="0" smtClean="0"/>
          </a:p>
          <a:p>
            <a:pPr marL="0" indent="0">
              <a:buNone/>
            </a:pPr>
            <a:r>
              <a:rPr lang="en-US" sz="2800" dirty="0" smtClean="0"/>
              <a:t>In </a:t>
            </a:r>
            <a:r>
              <a:rPr lang="en-US" sz="2800" dirty="0"/>
              <a:t>addition to the Chair and Conveners, current members are: </a:t>
            </a:r>
            <a:endParaRPr lang="en-US" sz="2800" dirty="0" smtClean="0"/>
          </a:p>
          <a:p>
            <a:pPr marL="0" indent="0">
              <a:buNone/>
            </a:pPr>
            <a:endParaRPr lang="en-AU" dirty="0"/>
          </a:p>
          <a:p>
            <a:pPr marL="0" indent="0">
              <a:buNone/>
            </a:pPr>
            <a:r>
              <a:rPr lang="en-US" sz="2800" dirty="0" err="1"/>
              <a:t>Dr</a:t>
            </a:r>
            <a:r>
              <a:rPr lang="en-US" sz="2800" dirty="0"/>
              <a:t> James Atkinson (Flinders University)</a:t>
            </a:r>
            <a:endParaRPr lang="en-AU" sz="2800" dirty="0"/>
          </a:p>
          <a:p>
            <a:pPr marL="0" indent="0">
              <a:buNone/>
            </a:pPr>
            <a:r>
              <a:rPr lang="en-US" sz="2800" dirty="0" err="1"/>
              <a:t>Ms</a:t>
            </a:r>
            <a:r>
              <a:rPr lang="en-US" sz="2800" dirty="0"/>
              <a:t> Roxana Paterson (Grace College, UQ)</a:t>
            </a:r>
            <a:endParaRPr lang="en-AU" sz="2800" dirty="0"/>
          </a:p>
          <a:p>
            <a:pPr marL="0" indent="0">
              <a:buNone/>
            </a:pPr>
            <a:r>
              <a:rPr lang="en-US" sz="2800" dirty="0" err="1"/>
              <a:t>Mr</a:t>
            </a:r>
            <a:r>
              <a:rPr lang="en-US" sz="2800" dirty="0"/>
              <a:t> </a:t>
            </a:r>
            <a:r>
              <a:rPr lang="en-US" sz="2800" dirty="0" err="1"/>
              <a:t>Jamiyl</a:t>
            </a:r>
            <a:r>
              <a:rPr lang="en-US" sz="2800" dirty="0"/>
              <a:t> Mosley ( Burton and Garran Hall, ANU)</a:t>
            </a:r>
            <a:endParaRPr lang="en-AU" sz="2800" dirty="0"/>
          </a:p>
          <a:p>
            <a:endParaRPr lang="en-AU" dirty="0"/>
          </a:p>
        </p:txBody>
      </p:sp>
    </p:spTree>
    <p:extLst>
      <p:ext uri="{BB962C8B-B14F-4D97-AF65-F5344CB8AC3E}">
        <p14:creationId xmlns:p14="http://schemas.microsoft.com/office/powerpoint/2010/main" val="198380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600"/>
              </a:spcBef>
              <a:spcAft>
                <a:spcPts val="600"/>
              </a:spcAft>
            </a:pPr>
            <a:r>
              <a:rPr lang="en-AU" sz="2800" dirty="0"/>
              <a:t>3,313 participants (1.3% overall student population of 5 participating universities</a:t>
            </a:r>
            <a:r>
              <a:rPr lang="en-AU" sz="2800" dirty="0" smtClean="0"/>
              <a:t>)</a:t>
            </a:r>
          </a:p>
          <a:p>
            <a:pPr marL="0" indent="0">
              <a:spcBef>
                <a:spcPts val="600"/>
              </a:spcBef>
              <a:spcAft>
                <a:spcPts val="600"/>
              </a:spcAft>
              <a:buNone/>
            </a:pPr>
            <a:endParaRPr lang="en-AU" dirty="0"/>
          </a:p>
          <a:p>
            <a:pPr>
              <a:spcBef>
                <a:spcPts val="600"/>
              </a:spcBef>
              <a:spcAft>
                <a:spcPts val="600"/>
              </a:spcAft>
            </a:pPr>
            <a:r>
              <a:rPr lang="en-AU" sz="2800" dirty="0" smtClean="0"/>
              <a:t>74.3% female</a:t>
            </a:r>
          </a:p>
          <a:p>
            <a:pPr marL="0" indent="0">
              <a:spcBef>
                <a:spcPts val="600"/>
              </a:spcBef>
              <a:spcAft>
                <a:spcPts val="600"/>
              </a:spcAft>
              <a:buNone/>
            </a:pPr>
            <a:endParaRPr lang="en-AU" dirty="0"/>
          </a:p>
          <a:p>
            <a:pPr>
              <a:spcBef>
                <a:spcPts val="600"/>
              </a:spcBef>
              <a:spcAft>
                <a:spcPts val="600"/>
              </a:spcAft>
            </a:pPr>
            <a:r>
              <a:rPr lang="en-AU" sz="2800" dirty="0" smtClean="0"/>
              <a:t>91.6% </a:t>
            </a:r>
            <a:r>
              <a:rPr lang="en-AU" sz="2800" dirty="0"/>
              <a:t>domestic </a:t>
            </a:r>
            <a:r>
              <a:rPr lang="en-AU" sz="2800" dirty="0" smtClean="0"/>
              <a:t>students</a:t>
            </a:r>
          </a:p>
          <a:p>
            <a:pPr marL="0" indent="0">
              <a:spcBef>
                <a:spcPts val="600"/>
              </a:spcBef>
              <a:spcAft>
                <a:spcPts val="600"/>
              </a:spcAft>
              <a:buNone/>
            </a:pPr>
            <a:endParaRPr lang="en-AU" dirty="0"/>
          </a:p>
          <a:p>
            <a:pPr>
              <a:spcBef>
                <a:spcPts val="600"/>
              </a:spcBef>
              <a:spcAft>
                <a:spcPts val="600"/>
              </a:spcAft>
            </a:pPr>
            <a:r>
              <a:rPr lang="en-AU" sz="2800" dirty="0"/>
              <a:t>Residential-college students: 11.3%  total sample &amp; reflected gender distribution</a:t>
            </a:r>
          </a:p>
          <a:p>
            <a:pPr>
              <a:spcBef>
                <a:spcPts val="600"/>
              </a:spcBef>
              <a:spcAft>
                <a:spcPts val="600"/>
              </a:spcAft>
            </a:pPr>
            <a:endParaRPr lang="en-AU" sz="2800" dirty="0"/>
          </a:p>
        </p:txBody>
      </p:sp>
    </p:spTree>
    <p:extLst>
      <p:ext uri="{BB962C8B-B14F-4D97-AF65-F5344CB8AC3E}">
        <p14:creationId xmlns:p14="http://schemas.microsoft.com/office/powerpoint/2010/main" val="24756512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Aims of the Committee</a:t>
            </a:r>
            <a:r>
              <a:rPr lang="en-AU" dirty="0"/>
              <a:t/>
            </a:r>
            <a:br>
              <a:rPr lang="en-AU" dirty="0"/>
            </a:br>
            <a:endParaRPr lang="en-AU" dirty="0"/>
          </a:p>
        </p:txBody>
      </p:sp>
      <p:sp>
        <p:nvSpPr>
          <p:cNvPr id="3" name="Content Placeholder 2"/>
          <p:cNvSpPr>
            <a:spLocks noGrp="1"/>
          </p:cNvSpPr>
          <p:nvPr>
            <p:ph idx="1"/>
          </p:nvPr>
        </p:nvSpPr>
        <p:spPr>
          <a:xfrm>
            <a:off x="457200" y="1124744"/>
            <a:ext cx="8229600" cy="4968552"/>
          </a:xfrm>
        </p:spPr>
        <p:txBody>
          <a:bodyPr/>
          <a:lstStyle/>
          <a:p>
            <a:pPr marL="457200" lvl="0" indent="-457200">
              <a:buFont typeface="+mj-lt"/>
              <a:buAutoNum type="arabicPeriod"/>
            </a:pPr>
            <a:r>
              <a:rPr lang="en-US" sz="2400" dirty="0"/>
              <a:t>To formulate a strategy to </a:t>
            </a:r>
            <a:r>
              <a:rPr lang="en-US" sz="2400" dirty="0" err="1"/>
              <a:t>minimise</a:t>
            </a:r>
            <a:r>
              <a:rPr lang="en-US" sz="2400" dirty="0"/>
              <a:t> alcohol-related harm in university residential colleges and halls in </a:t>
            </a:r>
            <a:r>
              <a:rPr lang="en-US" sz="2400" dirty="0" smtClean="0"/>
              <a:t>Australia</a:t>
            </a:r>
          </a:p>
          <a:p>
            <a:pPr lvl="0">
              <a:buFont typeface="+mj-lt"/>
              <a:buAutoNum type="arabicPeriod"/>
            </a:pPr>
            <a:endParaRPr lang="en-AU" sz="2400" dirty="0"/>
          </a:p>
          <a:p>
            <a:pPr marL="457200" lvl="0" indent="-457200">
              <a:buFont typeface="+mj-lt"/>
              <a:buAutoNum type="arabicPeriod"/>
            </a:pPr>
            <a:r>
              <a:rPr lang="en-US" sz="2400" dirty="0"/>
              <a:t>To base formulation of the strategy on relevant research literature, specifically that generated by the ARC Linkage Project: Alcohol Use and Harm </a:t>
            </a:r>
            <a:r>
              <a:rPr lang="en-US" sz="2400" dirty="0" err="1"/>
              <a:t>Minimisation</a:t>
            </a:r>
            <a:r>
              <a:rPr lang="en-US" sz="2400" dirty="0"/>
              <a:t> Among Australian University Students</a:t>
            </a:r>
            <a:r>
              <a:rPr lang="en-US" sz="2400" dirty="0" smtClean="0"/>
              <a:t>.</a:t>
            </a:r>
          </a:p>
          <a:p>
            <a:pPr marL="457200" lvl="0" indent="-457200">
              <a:buFont typeface="+mj-lt"/>
              <a:buAutoNum type="arabicPeriod"/>
            </a:pPr>
            <a:endParaRPr lang="en-AU" sz="2400" dirty="0"/>
          </a:p>
          <a:p>
            <a:pPr marL="457200" lvl="0" indent="-457200">
              <a:buFont typeface="+mj-lt"/>
              <a:buAutoNum type="arabicPeriod"/>
            </a:pPr>
            <a:r>
              <a:rPr lang="en-US" sz="2400" dirty="0"/>
              <a:t>To focus the strategy’s formulation on the </a:t>
            </a:r>
            <a:r>
              <a:rPr lang="en-US" sz="2400" dirty="0" err="1"/>
              <a:t>organisation</a:t>
            </a:r>
            <a:r>
              <a:rPr lang="en-US" sz="2400" dirty="0"/>
              <a:t> and governance of drinking cultures in colleges and halls.</a:t>
            </a:r>
            <a:endParaRPr lang="en-AU" sz="2400" dirty="0"/>
          </a:p>
          <a:p>
            <a:endParaRPr lang="en-AU" dirty="0"/>
          </a:p>
        </p:txBody>
      </p:sp>
    </p:spTree>
    <p:extLst>
      <p:ext uri="{BB962C8B-B14F-4D97-AF65-F5344CB8AC3E}">
        <p14:creationId xmlns:p14="http://schemas.microsoft.com/office/powerpoint/2010/main" val="32312914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229600" cy="5256584"/>
          </a:xfrm>
        </p:spPr>
        <p:txBody>
          <a:bodyPr/>
          <a:lstStyle/>
          <a:p>
            <a:pPr marL="457200" lvl="0" indent="-457200">
              <a:buFont typeface="+mj-lt"/>
              <a:buAutoNum type="arabicPeriod" startAt="4"/>
            </a:pPr>
            <a:r>
              <a:rPr lang="en-US" sz="2400" dirty="0"/>
              <a:t>To identify from the Linkage Project a set of principles to inform and guide the </a:t>
            </a:r>
            <a:r>
              <a:rPr lang="en-US" sz="2400" dirty="0" err="1"/>
              <a:t>organisation</a:t>
            </a:r>
            <a:r>
              <a:rPr lang="en-US" sz="2400" dirty="0"/>
              <a:t> and governance of drinking cultures in colleges and halls. </a:t>
            </a:r>
            <a:endParaRPr lang="en-US" sz="2400" dirty="0" smtClean="0"/>
          </a:p>
          <a:p>
            <a:pPr marL="0" lvl="0" indent="0">
              <a:buNone/>
            </a:pPr>
            <a:endParaRPr lang="en-AU" sz="2400" dirty="0"/>
          </a:p>
          <a:p>
            <a:pPr marL="457200" lvl="0" indent="-457200">
              <a:buFont typeface="+mj-lt"/>
              <a:buAutoNum type="arabicPeriod" startAt="5"/>
            </a:pPr>
            <a:r>
              <a:rPr lang="en-US" sz="2400" dirty="0"/>
              <a:t>Based on iv), to make specific recommendations for actions/interventions,  and to provide specific examples and case studies illustrating where, how and when interventions can be implemented, to address aspects of </a:t>
            </a:r>
            <a:r>
              <a:rPr lang="en-US" sz="2400" dirty="0" err="1"/>
              <a:t>organisation</a:t>
            </a:r>
            <a:r>
              <a:rPr lang="en-US" sz="2400" dirty="0"/>
              <a:t> and governance responsible for alcohol-related harms</a:t>
            </a:r>
            <a:r>
              <a:rPr lang="en-US" dirty="0"/>
              <a:t>.</a:t>
            </a:r>
            <a:endParaRPr lang="en-AU" dirty="0"/>
          </a:p>
          <a:p>
            <a:endParaRPr lang="en-AU" dirty="0"/>
          </a:p>
        </p:txBody>
      </p:sp>
    </p:spTree>
    <p:extLst>
      <p:ext uri="{BB962C8B-B14F-4D97-AF65-F5344CB8AC3E}">
        <p14:creationId xmlns:p14="http://schemas.microsoft.com/office/powerpoint/2010/main" val="36021779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544616"/>
          </a:xfrm>
        </p:spPr>
        <p:txBody>
          <a:bodyPr/>
          <a:lstStyle/>
          <a:p>
            <a:pPr marL="457200" lvl="0" indent="-457200">
              <a:buFont typeface="+mj-lt"/>
              <a:buAutoNum type="arabicPeriod" startAt="6"/>
            </a:pPr>
            <a:r>
              <a:rPr lang="en-US" sz="2400" dirty="0"/>
              <a:t>To establish protocols for monitoring and critically evaluating the </a:t>
            </a:r>
            <a:r>
              <a:rPr lang="en-US" sz="2400" dirty="0" err="1"/>
              <a:t>organisation</a:t>
            </a:r>
            <a:r>
              <a:rPr lang="en-US" sz="2400" dirty="0"/>
              <a:t> and governance of drinking cultures in colleges and halls.   </a:t>
            </a:r>
            <a:endParaRPr lang="en-US" sz="2400" dirty="0" smtClean="0"/>
          </a:p>
          <a:p>
            <a:pPr lvl="0">
              <a:buFont typeface="+mj-lt"/>
              <a:buAutoNum type="arabicPeriod" startAt="6"/>
            </a:pPr>
            <a:endParaRPr lang="en-AU" dirty="0"/>
          </a:p>
          <a:p>
            <a:pPr marL="457200" lvl="0" indent="-457200">
              <a:buFont typeface="+mj-lt"/>
              <a:buAutoNum type="arabicPeriod" startAt="6"/>
            </a:pPr>
            <a:r>
              <a:rPr lang="en-US" sz="2400" dirty="0"/>
              <a:t>To collaborate with the UCA Executive and other bodies to fund the strategy and further research/evaluation</a:t>
            </a:r>
            <a:r>
              <a:rPr lang="en-US" sz="2400" dirty="0" smtClean="0"/>
              <a:t>.</a:t>
            </a:r>
          </a:p>
          <a:p>
            <a:pPr lvl="0">
              <a:buFont typeface="+mj-lt"/>
              <a:buAutoNum type="arabicPeriod" startAt="6"/>
            </a:pPr>
            <a:endParaRPr lang="en-AU" dirty="0"/>
          </a:p>
          <a:p>
            <a:pPr marL="457200" lvl="0" indent="-457200">
              <a:buFont typeface="+mj-lt"/>
              <a:buAutoNum type="arabicPeriod" startAt="6"/>
            </a:pPr>
            <a:r>
              <a:rPr lang="en-US" sz="2400" dirty="0"/>
              <a:t>To report back to UCA Executive and membership on progress of the strategy and further research</a:t>
            </a:r>
            <a:r>
              <a:rPr lang="en-US" sz="2400" dirty="0" smtClean="0"/>
              <a:t>.</a:t>
            </a:r>
          </a:p>
          <a:p>
            <a:pPr marL="457200" lvl="0" indent="-457200">
              <a:buFont typeface="+mj-lt"/>
              <a:buAutoNum type="arabicPeriod" startAt="6"/>
            </a:pPr>
            <a:endParaRPr lang="en-US" sz="2400" dirty="0"/>
          </a:p>
          <a:p>
            <a:pPr marL="457200" lvl="0" indent="-457200">
              <a:buFont typeface="+mj-lt"/>
              <a:buAutoNum type="arabicPeriod" startAt="9"/>
            </a:pPr>
            <a:r>
              <a:rPr lang="en-US" sz="2400" dirty="0" smtClean="0"/>
              <a:t>To </a:t>
            </a:r>
            <a:r>
              <a:rPr lang="en-US" sz="2400" dirty="0"/>
              <a:t>inform and advise residential college councils and university administrations (senior management) about the </a:t>
            </a:r>
            <a:r>
              <a:rPr lang="en-US" sz="2400" dirty="0" err="1"/>
              <a:t>organisation</a:t>
            </a:r>
            <a:r>
              <a:rPr lang="en-US" sz="2400" dirty="0"/>
              <a:t> and governance of college drinking and its relationship to students’ alcohol use and harm </a:t>
            </a:r>
            <a:r>
              <a:rPr lang="en-US" sz="2400" dirty="0" err="1"/>
              <a:t>minimisation</a:t>
            </a:r>
            <a:r>
              <a:rPr lang="en-US" dirty="0"/>
              <a:t>.</a:t>
            </a:r>
            <a:endParaRPr lang="en-AU" dirty="0"/>
          </a:p>
          <a:p>
            <a:endParaRPr lang="en-AU" dirty="0"/>
          </a:p>
        </p:txBody>
      </p:sp>
    </p:spTree>
    <p:extLst>
      <p:ext uri="{BB962C8B-B14F-4D97-AF65-F5344CB8AC3E}">
        <p14:creationId xmlns:p14="http://schemas.microsoft.com/office/powerpoint/2010/main" val="33699988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pPr lvl="0"/>
            <a:r>
              <a:rPr lang="en-US" b="1" dirty="0"/>
              <a:t>Example of Identifying Principles </a:t>
            </a:r>
            <a:r>
              <a:rPr lang="en-US" b="1" dirty="0" smtClean="0"/>
              <a:t>&amp; </a:t>
            </a:r>
            <a:r>
              <a:rPr lang="en-US" b="1" dirty="0"/>
              <a:t>Making Recommendations for their Implementation     </a:t>
            </a:r>
            <a:r>
              <a:rPr lang="en-AU" dirty="0"/>
              <a:t/>
            </a:r>
            <a:br>
              <a:rPr lang="en-AU" dirty="0"/>
            </a:br>
            <a:endParaRPr lang="en-AU" dirty="0"/>
          </a:p>
        </p:txBody>
      </p:sp>
      <p:sp>
        <p:nvSpPr>
          <p:cNvPr id="3" name="Content Placeholder 2"/>
          <p:cNvSpPr>
            <a:spLocks noGrp="1"/>
          </p:cNvSpPr>
          <p:nvPr>
            <p:ph idx="1"/>
          </p:nvPr>
        </p:nvSpPr>
        <p:spPr/>
        <p:txBody>
          <a:bodyPr/>
          <a:lstStyle/>
          <a:p>
            <a:pPr marL="0" indent="0">
              <a:buNone/>
            </a:pPr>
            <a:endParaRPr lang="en-US" sz="2400" u="sng" dirty="0" smtClean="0"/>
          </a:p>
          <a:p>
            <a:pPr marL="0" indent="0">
              <a:buNone/>
            </a:pPr>
            <a:endParaRPr lang="en-US" sz="2400" u="sng" dirty="0"/>
          </a:p>
          <a:p>
            <a:pPr marL="0" indent="0">
              <a:buNone/>
            </a:pPr>
            <a:r>
              <a:rPr lang="en-US" sz="2400" u="sng" dirty="0" smtClean="0"/>
              <a:t>Principle</a:t>
            </a:r>
            <a:r>
              <a:rPr lang="en-US" sz="2400" u="sng" dirty="0"/>
              <a:t>: </a:t>
            </a:r>
            <a:r>
              <a:rPr lang="en-US" sz="2400" dirty="0"/>
              <a:t>to advance harm </a:t>
            </a:r>
            <a:r>
              <a:rPr lang="en-US" sz="2400" dirty="0" err="1"/>
              <a:t>minimisation</a:t>
            </a:r>
            <a:r>
              <a:rPr lang="en-US" sz="2400" dirty="0"/>
              <a:t> by reducing/decreasing students’ access to alcohol.</a:t>
            </a:r>
            <a:endParaRPr lang="en-AU" sz="2400" dirty="0"/>
          </a:p>
          <a:p>
            <a:pPr marL="0" indent="0">
              <a:buNone/>
            </a:pPr>
            <a:endParaRPr lang="en-AU" dirty="0" smtClean="0"/>
          </a:p>
        </p:txBody>
      </p:sp>
    </p:spTree>
    <p:extLst>
      <p:ext uri="{BB962C8B-B14F-4D97-AF65-F5344CB8AC3E}">
        <p14:creationId xmlns:p14="http://schemas.microsoft.com/office/powerpoint/2010/main" val="11937524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marL="0" indent="0">
              <a:buNone/>
            </a:pPr>
            <a:r>
              <a:rPr lang="en-US" sz="2000" u="sng" dirty="0"/>
              <a:t>Recommendations</a:t>
            </a:r>
            <a:r>
              <a:rPr lang="en-US" sz="2000" u="sng" dirty="0" smtClean="0"/>
              <a:t>:</a:t>
            </a:r>
          </a:p>
          <a:p>
            <a:pPr marL="514350" lvl="0" indent="-514350">
              <a:buFont typeface="+mj-lt"/>
              <a:buAutoNum type="romanUcPeriod"/>
            </a:pPr>
            <a:r>
              <a:rPr lang="en-US" sz="2000" dirty="0" smtClean="0"/>
              <a:t>Establish </a:t>
            </a:r>
            <a:r>
              <a:rPr lang="en-US" sz="2000" dirty="0"/>
              <a:t>non-college student ownership and management of college bars, and non-college student management and delivery of alcohol service. </a:t>
            </a:r>
            <a:endParaRPr lang="en-US" sz="2000" dirty="0" smtClean="0"/>
          </a:p>
          <a:p>
            <a:pPr marL="400050" lvl="0" indent="-400050">
              <a:buFont typeface="+mj-lt"/>
              <a:buAutoNum type="romanUcPeriod"/>
            </a:pPr>
            <a:endParaRPr lang="en-AU" sz="1200" dirty="0"/>
          </a:p>
          <a:p>
            <a:pPr marL="514350" lvl="0" indent="-514350">
              <a:buFont typeface="+mj-lt"/>
              <a:buAutoNum type="romanUcPeriod"/>
            </a:pPr>
            <a:r>
              <a:rPr lang="en-US" sz="2000" dirty="0"/>
              <a:t>Establish designated areas for storage and use of alcohol beyond individual student rooms, study areas and college lounges</a:t>
            </a:r>
            <a:r>
              <a:rPr lang="en-US" sz="2000" dirty="0" smtClean="0"/>
              <a:t>.</a:t>
            </a:r>
          </a:p>
          <a:p>
            <a:pPr marL="285750" lvl="0" indent="-285750">
              <a:buFont typeface="+mj-lt"/>
              <a:buAutoNum type="romanUcPeriod"/>
            </a:pPr>
            <a:endParaRPr lang="en-AU" sz="1200" dirty="0"/>
          </a:p>
          <a:p>
            <a:pPr marL="514350" lvl="0" indent="-514350">
              <a:buFont typeface="+mj-lt"/>
              <a:buAutoNum type="romanUcPeriod"/>
            </a:pPr>
            <a:r>
              <a:rPr lang="en-US" sz="2000" dirty="0"/>
              <a:t>Eliminate </a:t>
            </a:r>
            <a:r>
              <a:rPr lang="en-US" sz="2000" dirty="0" err="1"/>
              <a:t>subsidisation</a:t>
            </a:r>
            <a:r>
              <a:rPr lang="en-US" sz="2000" dirty="0"/>
              <a:t> of alcohol by both students and college managements, by charging commercial rates for all alcohol, at all college events</a:t>
            </a:r>
            <a:r>
              <a:rPr lang="en-US" sz="2000" dirty="0" smtClean="0"/>
              <a:t>.</a:t>
            </a:r>
          </a:p>
          <a:p>
            <a:pPr marL="285750" lvl="0" indent="-285750">
              <a:buFont typeface="+mj-lt"/>
              <a:buAutoNum type="romanUcPeriod"/>
            </a:pPr>
            <a:endParaRPr lang="en-AU" sz="1200" dirty="0"/>
          </a:p>
          <a:p>
            <a:pPr marL="514350" lvl="0" indent="-514350">
              <a:buFont typeface="+mj-lt"/>
              <a:buAutoNum type="romanUcPeriod"/>
            </a:pPr>
            <a:r>
              <a:rPr lang="en-US" sz="2000" dirty="0"/>
              <a:t>Reduce the number of onsite college events and occasions with alcohol</a:t>
            </a:r>
            <a:r>
              <a:rPr lang="en-US" sz="2000" dirty="0" smtClean="0"/>
              <a:t>.</a:t>
            </a:r>
          </a:p>
          <a:p>
            <a:pPr marL="285750" lvl="0" indent="-285750">
              <a:buFont typeface="+mj-lt"/>
              <a:buAutoNum type="romanUcPeriod"/>
            </a:pPr>
            <a:endParaRPr lang="en-AU" sz="1200" dirty="0"/>
          </a:p>
          <a:p>
            <a:pPr marL="514350" lvl="0" indent="-514350">
              <a:buFont typeface="+mj-lt"/>
              <a:buAutoNum type="romanUcPeriod"/>
            </a:pPr>
            <a:r>
              <a:rPr lang="en-US" sz="2000" dirty="0"/>
              <a:t>Limit the number of students permitted to drink alcohol in private rooms</a:t>
            </a:r>
            <a:r>
              <a:rPr lang="en-US" sz="2000" dirty="0" smtClean="0"/>
              <a:t>.</a:t>
            </a:r>
          </a:p>
          <a:p>
            <a:pPr marL="285750" lvl="0" indent="-285750">
              <a:buFont typeface="+mj-lt"/>
              <a:buAutoNum type="romanUcPeriod"/>
            </a:pPr>
            <a:endParaRPr lang="en-AU" sz="1200" dirty="0"/>
          </a:p>
          <a:p>
            <a:pPr marL="514350" lvl="0" indent="-514350">
              <a:buFont typeface="+mj-lt"/>
              <a:buAutoNum type="romanUcPeriod"/>
            </a:pPr>
            <a:r>
              <a:rPr lang="en-US" sz="2000" dirty="0"/>
              <a:t>Use college liquor </a:t>
            </a:r>
            <a:r>
              <a:rPr lang="en-US" sz="2000" dirty="0" err="1"/>
              <a:t>licences</a:t>
            </a:r>
            <a:r>
              <a:rPr lang="en-US" sz="2000" dirty="0"/>
              <a:t> to specify and control areas for alcohol consumption.  </a:t>
            </a:r>
            <a:endParaRPr lang="en-AU" sz="2000" dirty="0"/>
          </a:p>
          <a:p>
            <a:pPr marL="0" indent="0">
              <a:buNone/>
            </a:pPr>
            <a:endParaRPr lang="en-AU" dirty="0"/>
          </a:p>
          <a:p>
            <a:endParaRPr lang="en-AU" dirty="0"/>
          </a:p>
        </p:txBody>
      </p:sp>
    </p:spTree>
    <p:extLst>
      <p:ext uri="{BB962C8B-B14F-4D97-AF65-F5344CB8AC3E}">
        <p14:creationId xmlns:p14="http://schemas.microsoft.com/office/powerpoint/2010/main" val="312683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112568"/>
          </a:xfrm>
        </p:spPr>
        <p:txBody>
          <a:bodyPr/>
          <a:lstStyle/>
          <a:p>
            <a:pPr marL="0" indent="0">
              <a:buNone/>
            </a:pPr>
            <a:r>
              <a:rPr lang="en-AU" sz="2800" b="1" u="sng" dirty="0"/>
              <a:t>Focus</a:t>
            </a:r>
            <a:r>
              <a:rPr lang="en-AU" sz="2800" dirty="0"/>
              <a:t>: students’ drinking patterns and harm minimisation </a:t>
            </a:r>
            <a:r>
              <a:rPr lang="en-AU" sz="2800" dirty="0" smtClean="0"/>
              <a:t>activities</a:t>
            </a:r>
          </a:p>
          <a:p>
            <a:pPr marL="0" indent="0">
              <a:buNone/>
            </a:pPr>
            <a:endParaRPr lang="en-AU" dirty="0"/>
          </a:p>
          <a:p>
            <a:r>
              <a:rPr lang="en-AU" sz="2800" dirty="0" smtClean="0"/>
              <a:t>Alcohol </a:t>
            </a:r>
            <a:r>
              <a:rPr lang="en-AU" sz="2800" dirty="0"/>
              <a:t>consumption measured using the Alcohol Use Disorders Identification Test (AUDIT) (</a:t>
            </a:r>
            <a:r>
              <a:rPr lang="en-AU" sz="2800" dirty="0" err="1"/>
              <a:t>Babor</a:t>
            </a:r>
            <a:r>
              <a:rPr lang="en-AU" sz="2800" dirty="0"/>
              <a:t> et al. 2001</a:t>
            </a:r>
            <a:r>
              <a:rPr lang="en-AU" sz="2800" dirty="0" smtClean="0"/>
              <a:t>)</a:t>
            </a:r>
          </a:p>
          <a:p>
            <a:pPr marL="0" indent="0">
              <a:buNone/>
            </a:pPr>
            <a:endParaRPr lang="en-AU" dirty="0"/>
          </a:p>
          <a:p>
            <a:r>
              <a:rPr lang="en-AU" sz="2800" dirty="0"/>
              <a:t>It was designed to identify hazardous and harmful patterns of alcohol consumption</a:t>
            </a:r>
          </a:p>
          <a:p>
            <a:endParaRPr lang="en-AU" dirty="0"/>
          </a:p>
        </p:txBody>
      </p:sp>
    </p:spTree>
    <p:extLst>
      <p:ext uri="{BB962C8B-B14F-4D97-AF65-F5344CB8AC3E}">
        <p14:creationId xmlns:p14="http://schemas.microsoft.com/office/powerpoint/2010/main" val="3521933479"/>
      </p:ext>
    </p:extLst>
  </p:cSld>
  <p:clrMapOvr>
    <a:masterClrMapping/>
  </p:clrMapOvr>
</p:sld>
</file>

<file path=ppt/theme/theme1.xml><?xml version="1.0" encoding="utf-8"?>
<a:theme xmlns:a="http://schemas.openxmlformats.org/drawingml/2006/main" name="SPHCM_Slides_Template">
  <a:themeElements>
    <a:clrScheme name="Custom 1">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SW - External comput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bodyPr/>
      <a:lstStyle>
        <a:def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sz="1150" b="1" i="0" u="none" strike="noStrike" kern="1200" cap="none" spc="0" normalizeH="0" baseline="0" noProof="0" dirty="0" smtClean="0">
            <a:ln>
              <a:noFill/>
            </a:ln>
            <a:solidFill>
              <a:schemeClr val="tx1"/>
            </a:solidFill>
            <a:effectLst/>
            <a:uLnTx/>
            <a:uFillTx/>
            <a:latin typeface="Sommet bold"/>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SPHCM_Slides_Template</Template>
  <TotalTime>1348</TotalTime>
  <Words>4754</Words>
  <Application>Microsoft Office PowerPoint</Application>
  <PresentationFormat>On-screen Show (4:3)</PresentationFormat>
  <Paragraphs>455</Paragraphs>
  <Slides>84</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84</vt:i4>
      </vt:variant>
    </vt:vector>
  </HeadingPairs>
  <TitlesOfParts>
    <vt:vector size="93" baseType="lpstr">
      <vt:lpstr>Arial</vt:lpstr>
      <vt:lpstr>Calibri</vt:lpstr>
      <vt:lpstr>Courier New</vt:lpstr>
      <vt:lpstr>Microsoft Sans Serif</vt:lpstr>
      <vt:lpstr>Sommet</vt:lpstr>
      <vt:lpstr>Symbol</vt:lpstr>
      <vt:lpstr>Times New Roman</vt:lpstr>
      <vt:lpstr>Wingdings</vt:lpstr>
      <vt:lpstr>SPHCM_Slides_Template</vt:lpstr>
      <vt:lpstr>PowerPoint Presentation</vt:lpstr>
      <vt:lpstr>Australian Research Council Linkage Project  </vt:lpstr>
      <vt:lpstr>Project Investigators</vt:lpstr>
      <vt:lpstr>Mixed Methods</vt:lpstr>
      <vt:lpstr>Cohort Size</vt:lpstr>
      <vt:lpstr>Qualitative Studies </vt:lpstr>
      <vt:lpstr>Alcohol &amp; University Life Survey (AULS) </vt:lpstr>
      <vt:lpstr>PowerPoint Presentation</vt:lpstr>
      <vt:lpstr>PowerPoint Presentation</vt:lpstr>
      <vt:lpstr>PowerPoint Presentation</vt:lpstr>
      <vt:lpstr>Results (Colleges)</vt:lpstr>
      <vt:lpstr>PowerPoint Presentation</vt:lpstr>
      <vt:lpstr>PowerPoint Presentation</vt:lpstr>
      <vt:lpstr>Deterrents: reasons for abstaining or reducing consumption on any occasion </vt:lpstr>
      <vt:lpstr>PowerPoint Presentation</vt:lpstr>
      <vt:lpstr>Implications for Harm Minimisation </vt:lpstr>
      <vt:lpstr>Qualitative Studies  </vt:lpstr>
      <vt:lpstr>Study 3: Focus Groups – Julie Hepworth</vt:lpstr>
      <vt:lpstr>Results </vt:lpstr>
      <vt:lpstr>PowerPoint Presentation</vt:lpstr>
      <vt:lpstr>Study 2: Individual Interviews </vt:lpstr>
      <vt:lpstr>Qualitative Study: College-based students</vt:lpstr>
      <vt:lpstr>Interviews</vt:lpstr>
      <vt:lpstr>Results: 4 Themes</vt:lpstr>
      <vt:lpstr>1. ‘Social Stuff’: Normalisation of Drinking</vt:lpstr>
      <vt:lpstr>PowerPoint Presentation</vt:lpstr>
      <vt:lpstr>Consumption to excess </vt:lpstr>
      <vt:lpstr>Temporal dimension</vt:lpstr>
      <vt:lpstr>PowerPoint Presentation</vt:lpstr>
      <vt:lpstr>PowerPoint Presentation</vt:lpstr>
      <vt:lpstr>The frequency of alcohol use and partying competed with academic work:  </vt:lpstr>
      <vt:lpstr>PowerPoint Presentation</vt:lpstr>
      <vt:lpstr>2. Alcohol, college routines and institutional micro-processes</vt:lpstr>
      <vt:lpstr>Across all participating colleges: </vt:lpstr>
      <vt:lpstr>However:</vt:lpstr>
      <vt:lpstr>PowerPoint Presentation</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3. The Production of an Alcohol Economy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Main Findings</vt:lpstr>
      <vt:lpstr>‘Safe’ Drinking and Harm Minimisation </vt:lpstr>
      <vt:lpstr>PowerPoint Presentation</vt:lpstr>
      <vt:lpstr>Study 4: Policy &amp; Management  </vt:lpstr>
      <vt:lpstr>Two qualitative data collection methods: </vt:lpstr>
      <vt:lpstr>PowerPoint Presentation</vt:lpstr>
      <vt:lpstr>PowerPoint Presentation</vt:lpstr>
      <vt:lpstr>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to? Alcohol Strategy Steering Committee</vt:lpstr>
      <vt:lpstr>PowerPoint Presentation</vt:lpstr>
      <vt:lpstr>UCA Steering Committee for National Alcohol Strategy </vt:lpstr>
      <vt:lpstr>Membership </vt:lpstr>
      <vt:lpstr>Aims of the Committee </vt:lpstr>
      <vt:lpstr>PowerPoint Presentation</vt:lpstr>
      <vt:lpstr>PowerPoint Presentation</vt:lpstr>
      <vt:lpstr>Example of Identifying Principles &amp; Making Recommendations for their Implementation      </vt:lpstr>
      <vt:lpstr>PowerPoint Presentation</vt:lpstr>
    </vt:vector>
  </TitlesOfParts>
  <Company>University of New South Wales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Rousselis</dc:creator>
  <cp:lastModifiedBy>UCA</cp:lastModifiedBy>
  <cp:revision>114</cp:revision>
  <cp:lastPrinted>2015-04-10T04:46:56Z</cp:lastPrinted>
  <dcterms:created xsi:type="dcterms:W3CDTF">2012-11-30T06:56:05Z</dcterms:created>
  <dcterms:modified xsi:type="dcterms:W3CDTF">2016-12-04T03:52:09Z</dcterms:modified>
</cp:coreProperties>
</file>