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335" r:id="rId3"/>
    <p:sldId id="338" r:id="rId4"/>
    <p:sldId id="339" r:id="rId5"/>
    <p:sldId id="344" r:id="rId6"/>
    <p:sldId id="346" r:id="rId7"/>
    <p:sldId id="369" r:id="rId8"/>
    <p:sldId id="360" r:id="rId9"/>
    <p:sldId id="362" r:id="rId10"/>
    <p:sldId id="356" r:id="rId11"/>
    <p:sldId id="357" r:id="rId12"/>
    <p:sldId id="270" r:id="rId13"/>
    <p:sldId id="271" r:id="rId14"/>
    <p:sldId id="354" r:id="rId15"/>
    <p:sldId id="367" r:id="rId16"/>
    <p:sldId id="366" r:id="rId17"/>
    <p:sldId id="363" r:id="rId18"/>
    <p:sldId id="305" r:id="rId19"/>
    <p:sldId id="306" r:id="rId20"/>
    <p:sldId id="353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3773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 descr="ppt_background_O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561114"/>
            <a:ext cx="7772400" cy="1470026"/>
          </a:xfrm>
          <a:prstGeom prst="rect">
            <a:avLst/>
          </a:prstGeom>
        </p:spPr>
        <p:txBody>
          <a:bodyPr/>
          <a:lstStyle>
            <a:lvl1pPr defTabSz="457200">
              <a:defRPr sz="4000">
                <a:solidFill>
                  <a:srgbClr val="8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246821"/>
            <a:ext cx="6400800" cy="1752601"/>
          </a:xfrm>
          <a:prstGeom prst="rect">
            <a:avLst/>
          </a:prstGeom>
        </p:spPr>
        <p:txBody>
          <a:bodyPr/>
          <a:lstStyle>
            <a:lvl1pPr marL="0" indent="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 defTabSz="4572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Helvetica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224120" y="1022287"/>
            <a:ext cx="8741906" cy="267251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 sz="5300"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sz="7200" i="1" cap="small" dirty="0" err="1">
                <a:sym typeface="Garamond"/>
              </a:rPr>
              <a:t>Civi</a:t>
            </a:r>
            <a:r>
              <a:rPr lang="en-US" sz="7200" i="1" cap="small" dirty="0">
                <a:sym typeface="Garamond"/>
              </a:rPr>
              <a:t> Et </a:t>
            </a:r>
            <a:r>
              <a:rPr lang="en-US" sz="7200" i="1" cap="small" dirty="0" err="1" smtClean="0">
                <a:sym typeface="Garamond"/>
              </a:rPr>
              <a:t>Republicae</a:t>
            </a:r>
            <a:r>
              <a:rPr lang="en-US" sz="7200" cap="small" dirty="0">
                <a:sym typeface="Garamond"/>
              </a:rPr>
              <a:t/>
            </a:r>
            <a:br>
              <a:rPr lang="en-US" sz="7200" cap="small" dirty="0">
                <a:sym typeface="Garamond"/>
              </a:rPr>
            </a:br>
            <a:r>
              <a:rPr lang="en-US" sz="3000" cap="small" dirty="0" smtClean="0">
                <a:sym typeface="Garamond"/>
              </a:rPr>
              <a:t>The </a:t>
            </a:r>
            <a:r>
              <a:rPr lang="en-US" sz="3000" cap="small" dirty="0">
                <a:sym typeface="Garamond"/>
              </a:rPr>
              <a:t>Residential College </a:t>
            </a:r>
            <a:r>
              <a:rPr lang="en-US" sz="3000" cap="small" dirty="0" smtClean="0">
                <a:sym typeface="Garamond"/>
              </a:rPr>
              <a:t/>
            </a:r>
            <a:br>
              <a:rPr lang="en-US" sz="3000" cap="small" dirty="0" smtClean="0">
                <a:sym typeface="Garamond"/>
              </a:rPr>
            </a:br>
            <a:r>
              <a:rPr lang="en-US" sz="3000" cap="small" dirty="0" smtClean="0">
                <a:sym typeface="Garamond"/>
              </a:rPr>
              <a:t>and </a:t>
            </a:r>
            <a:r>
              <a:rPr lang="en-US" sz="3000" cap="small" dirty="0">
                <a:sym typeface="Garamond"/>
              </a:rPr>
              <a:t>the 'Architecture of Democracy' </a:t>
            </a:r>
            <a:r>
              <a:rPr lang="en-US" sz="3000" cap="small" dirty="0" smtClean="0">
                <a:sym typeface="Garamond"/>
              </a:rPr>
              <a:t/>
            </a:r>
            <a:br>
              <a:rPr lang="en-US" sz="3000" cap="small" dirty="0" smtClean="0">
                <a:sym typeface="Garamond"/>
              </a:rPr>
            </a:br>
            <a:r>
              <a:rPr lang="en-US" sz="3000" cap="small" dirty="0" smtClean="0">
                <a:sym typeface="Garamond"/>
              </a:rPr>
              <a:t>in </a:t>
            </a:r>
            <a:r>
              <a:rPr lang="en-US" sz="3000" cap="small" dirty="0">
                <a:sym typeface="Garamond"/>
              </a:rPr>
              <a:t>the Civic University</a:t>
            </a:r>
            <a:r>
              <a:rPr lang="en-US" sz="3000" dirty="0">
                <a:sym typeface="Garamond"/>
              </a:rPr>
              <a:t> </a:t>
            </a:r>
            <a:endParaRPr sz="3000" dirty="0"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731636" y="4584947"/>
            <a:ext cx="6212215" cy="15244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443484">
              <a:defRPr sz="3686"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sz="2800" dirty="0">
                <a:solidFill>
                  <a:srgbClr val="8A112F"/>
                </a:solidFill>
                <a:latin typeface="Century Schoolbook"/>
                <a:cs typeface="Century Schoolbook"/>
              </a:rPr>
              <a:t>Keith </a:t>
            </a:r>
            <a:r>
              <a:rPr lang="en-US" sz="2800" dirty="0" smtClean="0">
                <a:solidFill>
                  <a:srgbClr val="8A112F"/>
                </a:solidFill>
                <a:latin typeface="Century Schoolbook"/>
                <a:cs typeface="Century Schoolbook"/>
              </a:rPr>
              <a:t>Gaddie</a:t>
            </a:r>
            <a:r>
              <a:rPr lang="en-US" sz="1800" dirty="0" smtClean="0">
                <a:solidFill>
                  <a:srgbClr val="8A112F"/>
                </a:solidFill>
                <a:latin typeface="Century Schoolbook"/>
                <a:cs typeface="Century Schoolbook"/>
              </a:rPr>
              <a:t/>
            </a:r>
            <a:br>
              <a:rPr lang="en-US" sz="1800" dirty="0" smtClean="0">
                <a:solidFill>
                  <a:srgbClr val="8A112F"/>
                </a:solidFill>
                <a:latin typeface="Century Schoolbook"/>
                <a:cs typeface="Century Schoolbook"/>
              </a:rPr>
            </a:br>
            <a:r>
              <a:rPr lang="en-US" sz="2000" i="1" dirty="0">
                <a:solidFill>
                  <a:srgbClr val="8A112F"/>
                </a:solidFill>
                <a:latin typeface="Century Schoolbook"/>
                <a:cs typeface="Century Schoolbook"/>
              </a:rPr>
              <a:t>Senior Fellow, The </a:t>
            </a:r>
            <a:r>
              <a:rPr lang="en-US" sz="2000" i="1" dirty="0" err="1">
                <a:solidFill>
                  <a:srgbClr val="8A112F"/>
                </a:solidFill>
                <a:latin typeface="Century Schoolbook"/>
                <a:cs typeface="Century Schoolbook"/>
              </a:rPr>
              <a:t>Headington</a:t>
            </a:r>
            <a:r>
              <a:rPr lang="en-US" sz="2000" i="1" dirty="0">
                <a:solidFill>
                  <a:srgbClr val="8A112F"/>
                </a:solidFill>
                <a:latin typeface="Century Schoolbook"/>
                <a:cs typeface="Century Schoolbook"/>
              </a:rPr>
              <a:t> College</a:t>
            </a:r>
            <a:br>
              <a:rPr lang="en-US" sz="2000" i="1" dirty="0">
                <a:solidFill>
                  <a:srgbClr val="8A112F"/>
                </a:solidFill>
                <a:latin typeface="Century Schoolbook"/>
                <a:cs typeface="Century Schoolbook"/>
              </a:rPr>
            </a:br>
            <a:r>
              <a:rPr lang="en-US" sz="2000" i="1" dirty="0">
                <a:solidFill>
                  <a:srgbClr val="8A112F"/>
                </a:solidFill>
                <a:latin typeface="Century Schoolbook"/>
                <a:cs typeface="Century Schoolbook"/>
              </a:rPr>
              <a:t>Presidential </a:t>
            </a:r>
            <a:r>
              <a:rPr lang="en-US" sz="2000" i="1" dirty="0" smtClean="0">
                <a:solidFill>
                  <a:srgbClr val="8A112F"/>
                </a:solidFill>
                <a:latin typeface="Century Schoolbook"/>
                <a:cs typeface="Century Schoolbook"/>
              </a:rPr>
              <a:t>Professor &amp; Chair of Political Science </a:t>
            </a:r>
            <a:br>
              <a:rPr lang="en-US" sz="2000" i="1" dirty="0" smtClean="0">
                <a:solidFill>
                  <a:srgbClr val="8A112F"/>
                </a:solidFill>
                <a:latin typeface="Century Schoolbook"/>
                <a:cs typeface="Century Schoolbook"/>
              </a:rPr>
            </a:br>
            <a:r>
              <a:rPr lang="en-US" sz="2000" i="1" dirty="0" smtClean="0">
                <a:solidFill>
                  <a:srgbClr val="8A112F"/>
                </a:solidFill>
                <a:latin typeface="Century Schoolbook"/>
                <a:cs typeface="Century Schoolbook"/>
              </a:rPr>
              <a:t>The University of Oklahoma</a:t>
            </a:r>
            <a:endParaRPr sz="2000" i="1" dirty="0">
              <a:solidFill>
                <a:srgbClr val="8A112F"/>
              </a:solidFill>
              <a:latin typeface="Century Schoolbook"/>
              <a:cs typeface="Century Schoolbook"/>
            </a:endParaRPr>
          </a:p>
        </p:txBody>
      </p:sp>
      <p:pic>
        <p:nvPicPr>
          <p:cNvPr id="4" name="H_Shie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233631"/>
            <a:ext cx="1322668" cy="132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_Shiel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26" y="4901744"/>
            <a:ext cx="1309110" cy="1309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ctrTitle"/>
          </p:nvPr>
        </p:nvSpPr>
        <p:spPr>
          <a:xfrm>
            <a:off x="685800" y="735614"/>
            <a:ext cx="7772400" cy="788394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Residential College</a:t>
            </a:r>
          </a:p>
        </p:txBody>
      </p:sp>
      <p:sp>
        <p:nvSpPr>
          <p:cNvPr id="74" name="Shape 74"/>
          <p:cNvSpPr>
            <a:spLocks noGrp="1"/>
          </p:cNvSpPr>
          <p:nvPr>
            <p:ph type="subTitle" idx="1"/>
          </p:nvPr>
        </p:nvSpPr>
        <p:spPr>
          <a:xfrm>
            <a:off x="1207392" y="1624869"/>
            <a:ext cx="6729216" cy="46738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defTabSz="406908">
              <a:lnSpc>
                <a:spcPct val="120000"/>
              </a:lnSpc>
              <a:spcBef>
                <a:spcPts val="600"/>
              </a:spcBef>
              <a:defRPr sz="258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dirty="0" smtClean="0"/>
              <a:t>“</a:t>
            </a:r>
            <a:r>
              <a:rPr dirty="0" smtClean="0"/>
              <a:t>Yale Model</a:t>
            </a:r>
            <a:r>
              <a:rPr lang="en-US" dirty="0" smtClean="0"/>
              <a:t>"</a:t>
            </a:r>
            <a:endParaRPr dirty="0"/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Intellectual, Social and Cultural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Sophomore, Junior and Senior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Decentralization and Diversity 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Faculty Leadership and Engagement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Student Governance 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Traditions - Teas and High Tables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Dining Central to Community Experience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Seminar Program (2-hr credit courses)</a:t>
            </a:r>
          </a:p>
        </p:txBody>
      </p:sp>
    </p:spTree>
    <p:extLst>
      <p:ext uri="{BB962C8B-B14F-4D97-AF65-F5344CB8AC3E}">
        <p14:creationId xmlns:p14="http://schemas.microsoft.com/office/powerpoint/2010/main" val="2711229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ctrTitle"/>
          </p:nvPr>
        </p:nvSpPr>
        <p:spPr>
          <a:xfrm>
            <a:off x="685800" y="735614"/>
            <a:ext cx="7772400" cy="788394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Residential College</a:t>
            </a:r>
          </a:p>
        </p:txBody>
      </p:sp>
      <p:sp>
        <p:nvSpPr>
          <p:cNvPr id="77" name="Shape 77"/>
          <p:cNvSpPr>
            <a:spLocks noGrp="1"/>
          </p:cNvSpPr>
          <p:nvPr>
            <p:ph type="subTitle" idx="1"/>
          </p:nvPr>
        </p:nvSpPr>
        <p:spPr>
          <a:xfrm>
            <a:off x="1207392" y="1624869"/>
            <a:ext cx="6729216" cy="46738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 defTabSz="406908">
              <a:lnSpc>
                <a:spcPct val="120000"/>
              </a:lnSpc>
              <a:spcBef>
                <a:spcPts val="600"/>
              </a:spcBef>
              <a:defRPr sz="258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dirty="0" smtClean="0"/>
              <a:t>“</a:t>
            </a:r>
            <a:r>
              <a:rPr dirty="0" smtClean="0"/>
              <a:t>Oklahoma Model</a:t>
            </a:r>
            <a:r>
              <a:rPr lang="en-US" dirty="0" smtClean="0"/>
              <a:t>"</a:t>
            </a:r>
            <a:endParaRPr dirty="0"/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Intellectual, Social and Cultural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Sophomore, Junior and Senior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Decentralization and Diversity 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Faculty Leadership and Engagement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Student Governance 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Traditions - Teas and High Tables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Dining Central to Community Experience</a:t>
            </a:r>
          </a:p>
          <a:p>
            <a:pPr lvl="2" indent="406908" algn="l" defTabSz="406908">
              <a:lnSpc>
                <a:spcPct val="120000"/>
              </a:lnSpc>
              <a:spcBef>
                <a:spcPts val="600"/>
              </a:spcBef>
              <a:defRPr sz="2492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Seminar Program (1-hr credit courses)</a:t>
            </a:r>
          </a:p>
        </p:txBody>
      </p:sp>
    </p:spTree>
    <p:extLst>
      <p:ext uri="{BB962C8B-B14F-4D97-AF65-F5344CB8AC3E}">
        <p14:creationId xmlns:p14="http://schemas.microsoft.com/office/powerpoint/2010/main" val="1530731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685800" y="735614"/>
            <a:ext cx="7772400" cy="788394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Governance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207392" y="1858578"/>
            <a:ext cx="6729216" cy="3756149"/>
          </a:xfrm>
          <a:prstGeom prst="rect">
            <a:avLst/>
          </a:prstGeom>
        </p:spPr>
        <p:txBody>
          <a:bodyPr/>
          <a:lstStyle/>
          <a:p>
            <a:pPr marL="317500" indent="-317500" algn="l">
              <a:lnSpc>
                <a:spcPct val="120000"/>
              </a:lnSpc>
              <a:buSzPct val="100000"/>
              <a:buChar char="•"/>
              <a:defRPr sz="3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College Council</a:t>
            </a:r>
          </a:p>
          <a:p>
            <a:pPr marL="317500" indent="-317500" algn="l">
              <a:lnSpc>
                <a:spcPct val="120000"/>
              </a:lnSpc>
              <a:buSzPct val="100000"/>
              <a:buChar char="•"/>
              <a:defRPr sz="3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Hall Council</a:t>
            </a:r>
          </a:p>
          <a:p>
            <a:pPr marL="317500" indent="-317500" algn="l">
              <a:lnSpc>
                <a:spcPct val="120000"/>
              </a:lnSpc>
              <a:buSzPct val="100000"/>
              <a:buChar char="•"/>
              <a:defRPr sz="3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Faculty Fellows Council</a:t>
            </a:r>
          </a:p>
          <a:p>
            <a:pPr marL="317500" indent="-317500" algn="l">
              <a:lnSpc>
                <a:spcPct val="120000"/>
              </a:lnSpc>
              <a:buSzPct val="100000"/>
              <a:buChar char="•"/>
              <a:defRPr sz="3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Council of Senior Fellows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735614"/>
            <a:ext cx="7772400" cy="788394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Scholarship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1207392" y="1858578"/>
            <a:ext cx="6729216" cy="37561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indent="-292100" algn="l" defTabSz="420623">
              <a:lnSpc>
                <a:spcPct val="120000"/>
              </a:lnSpc>
              <a:buSzPct val="100000"/>
              <a:buChar char="•"/>
              <a:defRPr sz="2668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Residential College Seminars</a:t>
            </a:r>
          </a:p>
          <a:p>
            <a:pPr marL="292100" indent="-292100" algn="l" defTabSz="420623">
              <a:lnSpc>
                <a:spcPct val="120000"/>
              </a:lnSpc>
              <a:buSzPct val="100000"/>
              <a:buChar char="•"/>
              <a:defRPr sz="2668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Residential College Courses</a:t>
            </a:r>
          </a:p>
          <a:p>
            <a:pPr marL="887983" lvl="2" indent="-186944" algn="l" defTabSz="420623">
              <a:lnSpc>
                <a:spcPct val="120000"/>
              </a:lnSpc>
              <a:buSzPct val="100000"/>
              <a:buChar char="•"/>
              <a:defRPr sz="2024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Normal Discipline Courses taught by Faculty Fellows</a:t>
            </a:r>
          </a:p>
          <a:p>
            <a:pPr marL="292100" indent="-292100" algn="l" defTabSz="420623">
              <a:lnSpc>
                <a:spcPct val="120000"/>
              </a:lnSpc>
              <a:buSzPct val="100000"/>
              <a:buChar char="•"/>
              <a:defRPr sz="2668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Experiential Learning</a:t>
            </a:r>
          </a:p>
          <a:p>
            <a:pPr marL="887983" lvl="2" indent="-186944" algn="l" defTabSz="420623">
              <a:lnSpc>
                <a:spcPct val="120000"/>
              </a:lnSpc>
              <a:buSzPct val="100000"/>
              <a:buChar char="•"/>
              <a:defRPr sz="2024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Study Abroad</a:t>
            </a:r>
          </a:p>
          <a:p>
            <a:pPr marL="887983" lvl="2" indent="-186944" algn="l" defTabSz="420623">
              <a:lnSpc>
                <a:spcPct val="120000"/>
              </a:lnSpc>
              <a:buSzPct val="100000"/>
              <a:buChar char="•"/>
              <a:defRPr sz="2024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Intership</a:t>
            </a:r>
          </a:p>
          <a:p>
            <a:pPr marL="887983" lvl="2" indent="-186944" algn="l" defTabSz="420623">
              <a:lnSpc>
                <a:spcPct val="120000"/>
              </a:lnSpc>
              <a:buSzPct val="100000"/>
              <a:buChar char="•"/>
              <a:defRPr sz="2024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Research &amp; Creative Activity</a:t>
            </a:r>
          </a:p>
          <a:p>
            <a:pPr marL="887983" lvl="2" indent="-186944" algn="l" defTabSz="420623">
              <a:lnSpc>
                <a:spcPct val="120000"/>
              </a:lnSpc>
              <a:buSzPct val="100000"/>
              <a:buChar char="•"/>
              <a:defRPr sz="2024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dirty="0"/>
              <a:t>Destination Education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1599222"/>
            <a:ext cx="7772400" cy="788394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lang="en-US" dirty="0" smtClean="0"/>
              <a:t>Transforming a Campus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195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4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9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ubTitle" sz="half" idx="1"/>
          </p:nvPr>
        </p:nvSpPr>
        <p:spPr>
          <a:xfrm>
            <a:off x="665509" y="1700415"/>
            <a:ext cx="7812982" cy="432274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just">
              <a:spcBef>
                <a:spcPts val="0"/>
              </a:spcBef>
              <a:defRPr sz="3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algn="ctr"/>
            <a:r>
              <a:rPr lang="en-US" sz="5800" i="1" dirty="0" smtClean="0"/>
              <a:t>There </a:t>
            </a:r>
            <a:r>
              <a:rPr lang="en-US" sz="5800" i="1" dirty="0"/>
              <a:t>is abundant evidence to show that high buildings make people crazy</a:t>
            </a:r>
            <a:r>
              <a:rPr lang="en-US" sz="5800" i="1" dirty="0" smtClean="0"/>
              <a:t>.</a:t>
            </a:r>
          </a:p>
          <a:p>
            <a:pPr algn="ctr"/>
            <a:endParaRPr lang="en-US" sz="7100" i="1" dirty="0" smtClean="0"/>
          </a:p>
          <a:p>
            <a:pPr algn="r"/>
            <a:r>
              <a:rPr lang="en-US" sz="2800" dirty="0"/>
              <a:t>Christopher </a:t>
            </a:r>
            <a:r>
              <a:rPr lang="en-US" sz="2800" dirty="0" smtClean="0"/>
              <a:t>Alexander,</a:t>
            </a:r>
            <a:br>
              <a:rPr lang="en-US" sz="2800" dirty="0" smtClean="0"/>
            </a:br>
            <a:r>
              <a:rPr lang="en-US" sz="2800" i="1" dirty="0" smtClean="0"/>
              <a:t>A </a:t>
            </a:r>
            <a:r>
              <a:rPr lang="en-US" sz="2800" i="1" dirty="0"/>
              <a:t>Pattern Language: Towns, Buildings, Construction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algn="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640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697226"/>
            <a:ext cx="6186714" cy="616077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517571" y="1161143"/>
            <a:ext cx="1487715" cy="725714"/>
          </a:xfrm>
          <a:custGeom>
            <a:avLst/>
            <a:gdLst>
              <a:gd name="connsiteX0" fmla="*/ 689429 w 1487715"/>
              <a:gd name="connsiteY0" fmla="*/ 671286 h 725714"/>
              <a:gd name="connsiteX1" fmla="*/ 0 w 1487715"/>
              <a:gd name="connsiteY1" fmla="*/ 689428 h 725714"/>
              <a:gd name="connsiteX2" fmla="*/ 54429 w 1487715"/>
              <a:gd name="connsiteY2" fmla="*/ 108857 h 725714"/>
              <a:gd name="connsiteX3" fmla="*/ 181429 w 1487715"/>
              <a:gd name="connsiteY3" fmla="*/ 0 h 725714"/>
              <a:gd name="connsiteX4" fmla="*/ 1487715 w 1487715"/>
              <a:gd name="connsiteY4" fmla="*/ 36286 h 725714"/>
              <a:gd name="connsiteX5" fmla="*/ 1451429 w 1487715"/>
              <a:gd name="connsiteY5" fmla="*/ 725714 h 725714"/>
              <a:gd name="connsiteX6" fmla="*/ 1088572 w 1487715"/>
              <a:gd name="connsiteY6" fmla="*/ 689428 h 725714"/>
              <a:gd name="connsiteX7" fmla="*/ 1088572 w 1487715"/>
              <a:gd name="connsiteY7" fmla="*/ 526143 h 725714"/>
              <a:gd name="connsiteX8" fmla="*/ 1306286 w 1487715"/>
              <a:gd name="connsiteY8" fmla="*/ 526143 h 725714"/>
              <a:gd name="connsiteX9" fmla="*/ 1306286 w 1487715"/>
              <a:gd name="connsiteY9" fmla="*/ 254000 h 725714"/>
              <a:gd name="connsiteX10" fmla="*/ 1070429 w 1487715"/>
              <a:gd name="connsiteY10" fmla="*/ 254000 h 725714"/>
              <a:gd name="connsiteX11" fmla="*/ 1070429 w 1487715"/>
              <a:gd name="connsiteY11" fmla="*/ 254000 h 725714"/>
              <a:gd name="connsiteX12" fmla="*/ 689429 w 1487715"/>
              <a:gd name="connsiteY12" fmla="*/ 344714 h 725714"/>
              <a:gd name="connsiteX13" fmla="*/ 653143 w 1487715"/>
              <a:gd name="connsiteY13" fmla="*/ 163286 h 725714"/>
              <a:gd name="connsiteX14" fmla="*/ 344715 w 1487715"/>
              <a:gd name="connsiteY14" fmla="*/ 181428 h 725714"/>
              <a:gd name="connsiteX15" fmla="*/ 344715 w 1487715"/>
              <a:gd name="connsiteY15" fmla="*/ 362857 h 725714"/>
              <a:gd name="connsiteX16" fmla="*/ 562429 w 1487715"/>
              <a:gd name="connsiteY16" fmla="*/ 381000 h 725714"/>
              <a:gd name="connsiteX17" fmla="*/ 580572 w 1487715"/>
              <a:gd name="connsiteY17" fmla="*/ 635000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715" h="725714">
                <a:moveTo>
                  <a:pt x="689429" y="671286"/>
                </a:moveTo>
                <a:lnTo>
                  <a:pt x="0" y="689428"/>
                </a:lnTo>
                <a:lnTo>
                  <a:pt x="54429" y="108857"/>
                </a:lnTo>
                <a:lnTo>
                  <a:pt x="181429" y="0"/>
                </a:lnTo>
                <a:lnTo>
                  <a:pt x="1487715" y="36286"/>
                </a:lnTo>
                <a:lnTo>
                  <a:pt x="1451429" y="725714"/>
                </a:lnTo>
                <a:lnTo>
                  <a:pt x="1088572" y="689428"/>
                </a:lnTo>
                <a:lnTo>
                  <a:pt x="1088572" y="526143"/>
                </a:lnTo>
                <a:lnTo>
                  <a:pt x="1306286" y="526143"/>
                </a:lnTo>
                <a:lnTo>
                  <a:pt x="1306286" y="254000"/>
                </a:lnTo>
                <a:lnTo>
                  <a:pt x="1070429" y="254000"/>
                </a:lnTo>
                <a:lnTo>
                  <a:pt x="1070429" y="254000"/>
                </a:lnTo>
                <a:lnTo>
                  <a:pt x="689429" y="344714"/>
                </a:lnTo>
                <a:lnTo>
                  <a:pt x="653143" y="163286"/>
                </a:lnTo>
                <a:lnTo>
                  <a:pt x="344715" y="181428"/>
                </a:lnTo>
                <a:lnTo>
                  <a:pt x="344715" y="362857"/>
                </a:lnTo>
                <a:lnTo>
                  <a:pt x="562429" y="381000"/>
                </a:lnTo>
                <a:lnTo>
                  <a:pt x="580572" y="635000"/>
                </a:ln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4407" y="237815"/>
            <a:ext cx="2385809" cy="707884"/>
          </a:xfrm>
          <a:prstGeom prst="rect">
            <a:avLst/>
          </a:prstGeom>
          <a:solidFill>
            <a:srgbClr val="8A11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</a:rPr>
              <a:t>Dunham &amp;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Headington</a:t>
            </a:r>
            <a:r>
              <a:rPr lang="en-US" sz="2000" b="1" dirty="0" smtClean="0">
                <a:solidFill>
                  <a:schemeClr val="bg1"/>
                </a:solidFill>
              </a:rPr>
              <a:t> Colleges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17505" y="2848429"/>
            <a:ext cx="1" cy="1596572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/>
          <p:cNvSpPr txBox="1"/>
          <p:nvPr/>
        </p:nvSpPr>
        <p:spPr>
          <a:xfrm>
            <a:off x="453792" y="3901246"/>
            <a:ext cx="3626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51377" y="1058408"/>
            <a:ext cx="1770117" cy="3040516"/>
          </a:xfrm>
          <a:custGeom>
            <a:avLst/>
            <a:gdLst>
              <a:gd name="connsiteX0" fmla="*/ 962020 w 1770117"/>
              <a:gd name="connsiteY0" fmla="*/ 38487 h 3040516"/>
              <a:gd name="connsiteX1" fmla="*/ 865818 w 1770117"/>
              <a:gd name="connsiteY1" fmla="*/ 1347064 h 3040516"/>
              <a:gd name="connsiteX2" fmla="*/ 0 w 1770117"/>
              <a:gd name="connsiteY2" fmla="*/ 1308576 h 3040516"/>
              <a:gd name="connsiteX3" fmla="*/ 38481 w 1770117"/>
              <a:gd name="connsiteY3" fmla="*/ 3040516 h 3040516"/>
              <a:gd name="connsiteX4" fmla="*/ 1770117 w 1770117"/>
              <a:gd name="connsiteY4" fmla="*/ 3040516 h 3040516"/>
              <a:gd name="connsiteX5" fmla="*/ 1770117 w 1770117"/>
              <a:gd name="connsiteY5" fmla="*/ 0 h 3040516"/>
              <a:gd name="connsiteX6" fmla="*/ 1038982 w 1770117"/>
              <a:gd name="connsiteY6" fmla="*/ 19243 h 30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117" h="3040516">
                <a:moveTo>
                  <a:pt x="962020" y="38487"/>
                </a:moveTo>
                <a:lnTo>
                  <a:pt x="865818" y="1347064"/>
                </a:lnTo>
                <a:lnTo>
                  <a:pt x="0" y="1308576"/>
                </a:lnTo>
                <a:lnTo>
                  <a:pt x="38481" y="3040516"/>
                </a:lnTo>
                <a:lnTo>
                  <a:pt x="1770117" y="3040516"/>
                </a:lnTo>
                <a:lnTo>
                  <a:pt x="1770117" y="0"/>
                </a:lnTo>
                <a:lnTo>
                  <a:pt x="1038982" y="19243"/>
                </a:ln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57683" y="1041896"/>
            <a:ext cx="968827" cy="1325088"/>
          </a:xfrm>
          <a:prstGeom prst="ellips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429" y="1133928"/>
            <a:ext cx="1934948" cy="5187044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 w="76200" cap="flat" cmpd="sng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01134" y="3278130"/>
            <a:ext cx="1142397" cy="954105"/>
          </a:xfrm>
          <a:prstGeom prst="rect">
            <a:avLst/>
          </a:prstGeom>
          <a:solidFill>
            <a:schemeClr val="tx1">
              <a:alpha val="2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FF00"/>
                </a:solidFill>
              </a:rPr>
              <a:t>South Greek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2" y="1097613"/>
            <a:ext cx="1640112" cy="78924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86060" y="1161143"/>
            <a:ext cx="2039728" cy="3025121"/>
          </a:xfrm>
          <a:prstGeom prst="ellipse">
            <a:avLst/>
          </a:prstGeom>
          <a:noFill/>
          <a:ln w="57150" cap="flat" cmpd="sng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929" t="21407" r="14782"/>
          <a:stretch/>
        </p:blipFill>
        <p:spPr>
          <a:xfrm>
            <a:off x="211644" y="984186"/>
            <a:ext cx="8732373" cy="3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2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  <p:bldP spid="5" grpId="0" animBg="1"/>
      <p:bldP spid="5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21393" y="764983"/>
            <a:ext cx="7871422" cy="12717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Dunham College</a:t>
            </a:r>
          </a:p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2017</a:t>
            </a:r>
          </a:p>
        </p:txBody>
      </p:sp>
      <p:pic>
        <p:nvPicPr>
          <p:cNvPr id="117" name="image1.jpg"/>
          <p:cNvPicPr>
            <a:picLocks noChangeAspect="1"/>
          </p:cNvPicPr>
          <p:nvPr/>
        </p:nvPicPr>
        <p:blipFill>
          <a:blip r:embed="rId2">
            <a:extLst/>
          </a:blip>
          <a:srcRect l="5153" t="18536" r="8650" b="11570"/>
          <a:stretch>
            <a:fillRect/>
          </a:stretch>
        </p:blipFill>
        <p:spPr>
          <a:xfrm>
            <a:off x="427831" y="2040312"/>
            <a:ext cx="8288293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D_Shiel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0031" y="672854"/>
            <a:ext cx="2159001" cy="2159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2545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21393" y="764983"/>
            <a:ext cx="7871422" cy="12717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Headington College</a:t>
            </a:r>
          </a:p>
          <a:p>
            <a:pPr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t>2017</a:t>
            </a:r>
          </a:p>
        </p:txBody>
      </p:sp>
      <p:pic>
        <p:nvPicPr>
          <p:cNvPr id="125" name="image3.jpg"/>
          <p:cNvPicPr>
            <a:picLocks noChangeAspect="1"/>
          </p:cNvPicPr>
          <p:nvPr/>
        </p:nvPicPr>
        <p:blipFill>
          <a:blip r:embed="rId2">
            <a:extLst/>
          </a:blip>
          <a:srcRect t="16038" b="1145"/>
          <a:stretch>
            <a:fillRect/>
          </a:stretch>
        </p:blipFill>
        <p:spPr>
          <a:xfrm>
            <a:off x="877093" y="2032403"/>
            <a:ext cx="7389735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H_Shiel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0031" y="672854"/>
            <a:ext cx="2159001" cy="2159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0680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665509" y="1851669"/>
            <a:ext cx="7812982" cy="315466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5195">
              <a:spcBef>
                <a:spcPts val="0"/>
              </a:spcBef>
              <a:defRPr sz="5394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sz="4400" dirty="0"/>
              <a:t>We shape our buildings, </a:t>
            </a:r>
          </a:p>
          <a:p>
            <a:pPr defTabSz="425195">
              <a:spcBef>
                <a:spcPts val="0"/>
              </a:spcBef>
              <a:defRPr sz="5394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sz="4400" dirty="0"/>
              <a:t>and </a:t>
            </a:r>
          </a:p>
          <a:p>
            <a:pPr defTabSz="425195">
              <a:spcBef>
                <a:spcPts val="0"/>
              </a:spcBef>
              <a:defRPr sz="5394" i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rPr sz="4400" dirty="0"/>
              <a:t>afterwards our buildings shape us.</a:t>
            </a:r>
          </a:p>
        </p:txBody>
      </p:sp>
      <p:sp>
        <p:nvSpPr>
          <p:cNvPr id="101" name="Shape 101"/>
          <p:cNvSpPr/>
          <p:nvPr/>
        </p:nvSpPr>
        <p:spPr>
          <a:xfrm>
            <a:off x="5917134" y="4074781"/>
            <a:ext cx="2748458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728706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697226"/>
            <a:ext cx="6186714" cy="6160774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4517571" y="1161143"/>
            <a:ext cx="1487715" cy="725714"/>
          </a:xfrm>
          <a:custGeom>
            <a:avLst/>
            <a:gdLst>
              <a:gd name="connsiteX0" fmla="*/ 689429 w 1487715"/>
              <a:gd name="connsiteY0" fmla="*/ 671286 h 725714"/>
              <a:gd name="connsiteX1" fmla="*/ 0 w 1487715"/>
              <a:gd name="connsiteY1" fmla="*/ 689428 h 725714"/>
              <a:gd name="connsiteX2" fmla="*/ 54429 w 1487715"/>
              <a:gd name="connsiteY2" fmla="*/ 108857 h 725714"/>
              <a:gd name="connsiteX3" fmla="*/ 181429 w 1487715"/>
              <a:gd name="connsiteY3" fmla="*/ 0 h 725714"/>
              <a:gd name="connsiteX4" fmla="*/ 1487715 w 1487715"/>
              <a:gd name="connsiteY4" fmla="*/ 36286 h 725714"/>
              <a:gd name="connsiteX5" fmla="*/ 1451429 w 1487715"/>
              <a:gd name="connsiteY5" fmla="*/ 725714 h 725714"/>
              <a:gd name="connsiteX6" fmla="*/ 1088572 w 1487715"/>
              <a:gd name="connsiteY6" fmla="*/ 689428 h 725714"/>
              <a:gd name="connsiteX7" fmla="*/ 1088572 w 1487715"/>
              <a:gd name="connsiteY7" fmla="*/ 526143 h 725714"/>
              <a:gd name="connsiteX8" fmla="*/ 1306286 w 1487715"/>
              <a:gd name="connsiteY8" fmla="*/ 526143 h 725714"/>
              <a:gd name="connsiteX9" fmla="*/ 1306286 w 1487715"/>
              <a:gd name="connsiteY9" fmla="*/ 254000 h 725714"/>
              <a:gd name="connsiteX10" fmla="*/ 1070429 w 1487715"/>
              <a:gd name="connsiteY10" fmla="*/ 254000 h 725714"/>
              <a:gd name="connsiteX11" fmla="*/ 1070429 w 1487715"/>
              <a:gd name="connsiteY11" fmla="*/ 254000 h 725714"/>
              <a:gd name="connsiteX12" fmla="*/ 689429 w 1487715"/>
              <a:gd name="connsiteY12" fmla="*/ 344714 h 725714"/>
              <a:gd name="connsiteX13" fmla="*/ 653143 w 1487715"/>
              <a:gd name="connsiteY13" fmla="*/ 163286 h 725714"/>
              <a:gd name="connsiteX14" fmla="*/ 344715 w 1487715"/>
              <a:gd name="connsiteY14" fmla="*/ 181428 h 725714"/>
              <a:gd name="connsiteX15" fmla="*/ 344715 w 1487715"/>
              <a:gd name="connsiteY15" fmla="*/ 362857 h 725714"/>
              <a:gd name="connsiteX16" fmla="*/ 562429 w 1487715"/>
              <a:gd name="connsiteY16" fmla="*/ 381000 h 725714"/>
              <a:gd name="connsiteX17" fmla="*/ 580572 w 1487715"/>
              <a:gd name="connsiteY17" fmla="*/ 635000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7715" h="725714">
                <a:moveTo>
                  <a:pt x="689429" y="671286"/>
                </a:moveTo>
                <a:lnTo>
                  <a:pt x="0" y="689428"/>
                </a:lnTo>
                <a:lnTo>
                  <a:pt x="54429" y="108857"/>
                </a:lnTo>
                <a:lnTo>
                  <a:pt x="181429" y="0"/>
                </a:lnTo>
                <a:lnTo>
                  <a:pt x="1487715" y="36286"/>
                </a:lnTo>
                <a:lnTo>
                  <a:pt x="1451429" y="725714"/>
                </a:lnTo>
                <a:lnTo>
                  <a:pt x="1088572" y="689428"/>
                </a:lnTo>
                <a:lnTo>
                  <a:pt x="1088572" y="526143"/>
                </a:lnTo>
                <a:lnTo>
                  <a:pt x="1306286" y="526143"/>
                </a:lnTo>
                <a:lnTo>
                  <a:pt x="1306286" y="254000"/>
                </a:lnTo>
                <a:lnTo>
                  <a:pt x="1070429" y="254000"/>
                </a:lnTo>
                <a:lnTo>
                  <a:pt x="1070429" y="254000"/>
                </a:lnTo>
                <a:lnTo>
                  <a:pt x="689429" y="344714"/>
                </a:lnTo>
                <a:lnTo>
                  <a:pt x="653143" y="163286"/>
                </a:lnTo>
                <a:lnTo>
                  <a:pt x="344715" y="181428"/>
                </a:lnTo>
                <a:lnTo>
                  <a:pt x="344715" y="362857"/>
                </a:lnTo>
                <a:lnTo>
                  <a:pt x="562429" y="381000"/>
                </a:lnTo>
                <a:lnTo>
                  <a:pt x="580572" y="635000"/>
                </a:lnTo>
              </a:path>
            </a:pathLst>
          </a:cu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680858" y="4336142"/>
            <a:ext cx="1197428" cy="979714"/>
          </a:xfrm>
          <a:prstGeom prst="round2SameRect">
            <a:avLst/>
          </a:prstGeom>
          <a:solidFill>
            <a:srgbClr val="FFFFFF"/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8285" y="1886857"/>
            <a:ext cx="290285" cy="961572"/>
          </a:xfrm>
          <a:prstGeom prst="rect">
            <a:avLst/>
          </a:prstGeom>
          <a:solidFill>
            <a:schemeClr val="tx1"/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06571" y="6005286"/>
            <a:ext cx="761999" cy="308428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2286" y="818386"/>
            <a:ext cx="1270000" cy="923328"/>
          </a:xfrm>
          <a:prstGeom prst="rect">
            <a:avLst/>
          </a:prstGeom>
          <a:solidFill>
            <a:srgbClr val="8A11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</a:rPr>
              <a:t>Dunham &amp;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err="1" smtClean="0">
                <a:solidFill>
                  <a:srgbClr val="FFFFFF"/>
                </a:solidFill>
              </a:rPr>
              <a:t>Headington</a:t>
            </a:r>
            <a:r>
              <a:rPr lang="en-US" b="1" dirty="0" smtClean="0">
                <a:solidFill>
                  <a:srgbClr val="FFFFFF"/>
                </a:solidFill>
              </a:rPr>
              <a:t> Colleges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912" y="2104570"/>
            <a:ext cx="1074057" cy="646329"/>
          </a:xfrm>
          <a:prstGeom prst="rect">
            <a:avLst/>
          </a:prstGeom>
          <a:solidFill>
            <a:srgbClr val="8A11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FFFFFF"/>
                </a:solidFill>
              </a:rPr>
              <a:t>Cross Village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9971" y="6056088"/>
            <a:ext cx="761999" cy="308428"/>
          </a:xfrm>
          <a:prstGeom prst="rect">
            <a:avLst/>
          </a:prstGeom>
          <a:solidFill>
            <a:srgbClr val="000000"/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9971" y="6320972"/>
            <a:ext cx="1661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New garages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6572" y="2750899"/>
            <a:ext cx="2565398" cy="2089836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 27"/>
          <p:cNvSpPr/>
          <p:nvPr/>
        </p:nvSpPr>
        <p:spPr>
          <a:xfrm>
            <a:off x="4517571" y="1161143"/>
            <a:ext cx="163287" cy="5152571"/>
          </a:xfrm>
          <a:prstGeom prst="rect">
            <a:avLst/>
          </a:prstGeom>
          <a:solidFill>
            <a:srgbClr val="008000"/>
          </a:solidFill>
          <a:ln w="76200" cap="flat" cmpd="sng">
            <a:solidFill>
              <a:schemeClr val="bg1">
                <a:lumMod val="6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4680858" y="1161143"/>
            <a:ext cx="1324428" cy="58057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7264399" y="5386372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09971" y="5686758"/>
            <a:ext cx="1661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Faculty IR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cxnSp>
        <p:nvCxnSpPr>
          <p:cNvPr id="25" name="Straight Arrow Connector 24"/>
          <p:cNvCxnSpPr>
            <a:stCxn id="17" idx="1"/>
          </p:cNvCxnSpPr>
          <p:nvPr/>
        </p:nvCxnSpPr>
        <p:spPr>
          <a:xfrm flipH="1">
            <a:off x="5406572" y="1280050"/>
            <a:ext cx="1995714" cy="243950"/>
          </a:xfrm>
          <a:prstGeom prst="straightConnector1">
            <a:avLst/>
          </a:prstGeom>
          <a:noFill/>
          <a:ln w="25400" cap="flat">
            <a:solidFill>
              <a:srgbClr val="FFFF00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Oval 33"/>
          <p:cNvSpPr/>
          <p:nvPr/>
        </p:nvSpPr>
        <p:spPr>
          <a:xfrm>
            <a:off x="7180941" y="4186264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1026" y="4463044"/>
            <a:ext cx="16618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Collaborative learning &amp; creator spaces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7141026" y="3274786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26510" y="3784279"/>
            <a:ext cx="1661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Faculty offices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38" name="Diamond 37"/>
          <p:cNvSpPr/>
          <p:nvPr/>
        </p:nvSpPr>
        <p:spPr>
          <a:xfrm>
            <a:off x="5504543" y="1133928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4757059" y="1133928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Cross 39"/>
          <p:cNvSpPr/>
          <p:nvPr/>
        </p:nvSpPr>
        <p:spPr>
          <a:xfrm>
            <a:off x="4588329" y="1524000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Cross 40"/>
          <p:cNvSpPr/>
          <p:nvPr/>
        </p:nvSpPr>
        <p:spPr>
          <a:xfrm>
            <a:off x="5727700" y="1524000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Cross 41"/>
          <p:cNvSpPr/>
          <p:nvPr/>
        </p:nvSpPr>
        <p:spPr>
          <a:xfrm>
            <a:off x="5558972" y="4230593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3" name="Cross 42"/>
          <p:cNvSpPr/>
          <p:nvPr/>
        </p:nvSpPr>
        <p:spPr>
          <a:xfrm>
            <a:off x="4615545" y="4299758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Cross 43"/>
          <p:cNvSpPr/>
          <p:nvPr/>
        </p:nvSpPr>
        <p:spPr>
          <a:xfrm>
            <a:off x="5667827" y="5056174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5" name="Cross 44"/>
          <p:cNvSpPr/>
          <p:nvPr/>
        </p:nvSpPr>
        <p:spPr>
          <a:xfrm>
            <a:off x="4648202" y="4989284"/>
            <a:ext cx="337459" cy="326572"/>
          </a:xfrm>
          <a:prstGeom prst="plus">
            <a:avLst/>
          </a:prstGeom>
          <a:solidFill>
            <a:schemeClr val="bg1"/>
          </a:solidFill>
          <a:ln w="5715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925788" y="1528733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35813" y="1550817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88329" y="4626330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638799" y="4716346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925788" y="5043615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17892" y="4274756"/>
            <a:ext cx="337459" cy="299755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5346711" y="4531376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4953002" y="4626330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4" name="Diamond 53"/>
          <p:cNvSpPr/>
          <p:nvPr/>
        </p:nvSpPr>
        <p:spPr>
          <a:xfrm>
            <a:off x="4871360" y="4277376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5" name="Diamond 54"/>
          <p:cNvSpPr/>
          <p:nvPr/>
        </p:nvSpPr>
        <p:spPr>
          <a:xfrm>
            <a:off x="5308599" y="4969087"/>
            <a:ext cx="391887" cy="417285"/>
          </a:xfrm>
          <a:prstGeom prst="diamond">
            <a:avLst/>
          </a:prstGeom>
          <a:solidFill>
            <a:srgbClr val="FFFFFF"/>
          </a:solidFill>
          <a:ln w="76200" cap="flat" cmpd="sng">
            <a:solidFill>
              <a:srgbClr val="8A112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17505" y="2848429"/>
            <a:ext cx="1" cy="1596572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TextBox 57"/>
          <p:cNvSpPr txBox="1"/>
          <p:nvPr/>
        </p:nvSpPr>
        <p:spPr>
          <a:xfrm>
            <a:off x="453792" y="3901246"/>
            <a:ext cx="3626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122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8" grpId="0" animBg="1"/>
      <p:bldP spid="1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4278242" y="1879600"/>
            <a:ext cx="4865758" cy="4999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609601" y="2469491"/>
            <a:ext cx="8026400" cy="4388509"/>
          </a:xfrm>
          <a:prstGeom prst="rect">
            <a:avLst/>
          </a:prstGeom>
          <a:ln w="38100" cmpd="sng">
            <a:solidFill>
              <a:schemeClr val="tx1"/>
            </a:solidFill>
          </a:ln>
          <a:scene3d>
            <a:camera prst="orthographicFront">
              <a:rot lat="18777915" lon="1902934" rev="19605398"/>
            </a:camera>
            <a:lightRig rig="threePt" dir="t"/>
          </a:scene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667" y="474135"/>
            <a:ext cx="6747934" cy="1185331"/>
          </a:xfrm>
        </p:spPr>
        <p:txBody>
          <a:bodyPr anchor="ctr"/>
          <a:lstStyle/>
          <a:p>
            <a:r>
              <a:rPr lang="en-US" sz="3200" b="1" dirty="0"/>
              <a:t>Building: </a:t>
            </a:r>
            <a:r>
              <a:rPr lang="en-US" sz="3200" b="1" dirty="0" smtClean="0"/>
              <a:t>Evidence </a:t>
            </a:r>
            <a:r>
              <a:rPr lang="en-US" sz="3200" b="1" dirty="0"/>
              <a:t>of </a:t>
            </a:r>
            <a:r>
              <a:rPr lang="en-US" sz="3200" b="1" dirty="0" smtClean="0"/>
              <a:t>Technology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43359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 amt="81000"/>
          </a:blip>
          <a:srcRect r="1883"/>
          <a:stretch/>
        </p:blipFill>
        <p:spPr>
          <a:xfrm>
            <a:off x="465666" y="2413000"/>
            <a:ext cx="8161867" cy="3848100"/>
          </a:xfrm>
          <a:prstGeom prst="rect">
            <a:avLst/>
          </a:prstGeom>
          <a:ln w="19050" cmpd="sng">
            <a:solidFill>
              <a:srgbClr val="000000"/>
            </a:solidFill>
          </a:ln>
          <a:scene3d>
            <a:camera prst="orthographicFront">
              <a:rot lat="20699998" lon="1500000" rev="20999999"/>
            </a:camera>
            <a:lightRig rig="threePt" dir="t"/>
          </a:scene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9001" y="846668"/>
            <a:ext cx="6747934" cy="1185331"/>
          </a:xfrm>
        </p:spPr>
        <p:txBody>
          <a:bodyPr anchor="ctr"/>
          <a:lstStyle/>
          <a:p>
            <a:r>
              <a:rPr lang="en-US" sz="3200" b="1" dirty="0"/>
              <a:t>Systems: </a:t>
            </a:r>
            <a:r>
              <a:rPr lang="en-US" sz="3200" b="1" dirty="0" smtClean="0"/>
              <a:t>Evidence </a:t>
            </a:r>
            <a:r>
              <a:rPr lang="en-US" sz="3200" b="1" dirty="0"/>
              <a:t>of </a:t>
            </a:r>
            <a:r>
              <a:rPr lang="en-US" sz="3200" b="1" dirty="0" smtClean="0"/>
              <a:t>Technology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2117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51" y="3222884"/>
            <a:ext cx="196971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Audience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4851" y="2296435"/>
            <a:ext cx="196971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Civic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4851" y="3684549"/>
            <a:ext cx="196971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Sanctums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4851" y="2758100"/>
            <a:ext cx="19697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Operational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7633" y="1834770"/>
            <a:ext cx="1966928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Circulation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4851" y="1373105"/>
            <a:ext cx="19697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Perimeter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6960" y="1378353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Outside the building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06960" y="1834770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Hallways, corridors, rotunda space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6960" y="2296435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Courtrooms, legislative chambers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6960" y="2758100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Staff support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6960" y="3205026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Intimate meeting space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06960" y="3666691"/>
            <a:ext cx="56509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Lawmaker, executive offices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21170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1" t="2192" r="2595" b="5123"/>
          <a:stretch/>
        </p:blipFill>
        <p:spPr>
          <a:xfrm>
            <a:off x="846579" y="815454"/>
            <a:ext cx="8297422" cy="60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3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59001" y="846668"/>
            <a:ext cx="6747934" cy="1185331"/>
          </a:xfrm>
        </p:spPr>
        <p:txBody>
          <a:bodyPr anchor="ctr"/>
          <a:lstStyle/>
          <a:p>
            <a:r>
              <a:rPr lang="en-US" sz="3200" b="1" dirty="0"/>
              <a:t>Moving To a New Openness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9657" y="1847333"/>
            <a:ext cx="3852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A Look for New Democratic Forms</a:t>
            </a:r>
          </a:p>
        </p:txBody>
      </p:sp>
    </p:spTree>
    <p:extLst>
      <p:ext uri="{BB962C8B-B14F-4D97-AF65-F5344CB8AC3E}">
        <p14:creationId xmlns:p14="http://schemas.microsoft.com/office/powerpoint/2010/main" val="76785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7597" y="1559745"/>
            <a:ext cx="8231302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sz="2800" dirty="0" smtClean="0">
                <a:solidFill>
                  <a:srgbClr val="800000"/>
                </a:solidFill>
                <a:latin typeface="Century Schoolbook"/>
                <a:ea typeface="Garamond"/>
                <a:cs typeface="Century Schoolbook"/>
                <a:sym typeface="Garamond"/>
              </a:rPr>
              <a:t>The Challenge to Democracy, to Constructive Communication, to Education, and to Modern Life Resides in Creating Social Capital.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Schoolbook"/>
              <a:cs typeface="Century Schoolbook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267" y="3967609"/>
            <a:ext cx="844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>
                <a:latin typeface="Garamond"/>
                <a:ea typeface="Garamond"/>
                <a:cs typeface="Garamond"/>
                <a:sym typeface="Garamond"/>
              </a:defRPr>
            </a:pPr>
            <a:r>
              <a:rPr lang="en-US" sz="3200" i="1" dirty="0">
                <a:solidFill>
                  <a:srgbClr val="800000"/>
                </a:solidFill>
                <a:latin typeface="Century Schoolbook"/>
                <a:ea typeface="Garamond"/>
                <a:cs typeface="Century Schoolbook"/>
                <a:sym typeface="Garamond"/>
              </a:rPr>
              <a:t>How do we use the college experience to build </a:t>
            </a:r>
            <a:r>
              <a:rPr lang="en-US" sz="3200" i="1" dirty="0" smtClean="0">
                <a:solidFill>
                  <a:srgbClr val="800000"/>
                </a:solidFill>
                <a:latin typeface="Century Schoolbook"/>
                <a:ea typeface="Garamond"/>
                <a:cs typeface="Century Schoolbook"/>
                <a:sym typeface="Garamond"/>
              </a:rPr>
              <a:t>meaningful social capital</a:t>
            </a:r>
            <a:r>
              <a:rPr lang="en-US" sz="3200" i="1" dirty="0">
                <a:solidFill>
                  <a:srgbClr val="800000"/>
                </a:solidFill>
                <a:latin typeface="Century Schoolbook"/>
                <a:ea typeface="Garamond"/>
                <a:cs typeface="Century Schoolbook"/>
                <a:sym typeface="Garamond"/>
              </a:rPr>
              <a:t>?</a:t>
            </a:r>
            <a:endParaRPr lang="en-US" sz="3200" i="1" dirty="0">
              <a:latin typeface="Century Schoolbook"/>
              <a:ea typeface="Garamond"/>
              <a:cs typeface="Century Schoolbook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89616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7597" y="1559745"/>
            <a:ext cx="8000583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Century Schoolbook"/>
                <a:cs typeface="Century Schoolbook"/>
              </a:rPr>
              <a:t>“Sound scholarship, good citizenship, and the duties of the individual to the community and the state – briefly, these are the points emphasized in the University[ of Oklahoma]’s teaching.” </a:t>
            </a:r>
            <a:r>
              <a:rPr lang="en-US" sz="3200" i="1" dirty="0">
                <a:solidFill>
                  <a:srgbClr val="800000"/>
                </a:solidFill>
                <a:latin typeface="Century Schoolbook"/>
                <a:cs typeface="Century Schoolbook"/>
              </a:rPr>
              <a:t>WPA Guide to Oklahoma</a:t>
            </a:r>
            <a:r>
              <a:rPr lang="en-US" sz="3200" dirty="0">
                <a:solidFill>
                  <a:srgbClr val="800000"/>
                </a:solidFill>
                <a:latin typeface="Century Schoolbook"/>
                <a:cs typeface="Century Schoolbook"/>
              </a:rPr>
              <a:t>, 1940</a:t>
            </a:r>
          </a:p>
        </p:txBody>
      </p:sp>
    </p:spTree>
    <p:extLst>
      <p:ext uri="{BB962C8B-B14F-4D97-AF65-F5344CB8AC3E}">
        <p14:creationId xmlns:p14="http://schemas.microsoft.com/office/powerpoint/2010/main" val="3360425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</TotalTime>
  <Words>315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Garamond</vt:lpstr>
      <vt:lpstr>Helvetica</vt:lpstr>
      <vt:lpstr>Office Theme</vt:lpstr>
      <vt:lpstr>Civi Et Republicae The Residential College  and the 'Architecture of Democracy'  in the Civic University </vt:lpstr>
      <vt:lpstr>PowerPoint Presentation</vt:lpstr>
      <vt:lpstr>Building: Evidence of Technology</vt:lpstr>
      <vt:lpstr>Systems: Evidence of Technology</vt:lpstr>
      <vt:lpstr>PowerPoint Presentation</vt:lpstr>
      <vt:lpstr>PowerPoint Presentation</vt:lpstr>
      <vt:lpstr>Moving To a New Openness</vt:lpstr>
      <vt:lpstr>PowerPoint Presentation</vt:lpstr>
      <vt:lpstr>PowerPoint Presentation</vt:lpstr>
      <vt:lpstr>Residential College</vt:lpstr>
      <vt:lpstr>Residential College</vt:lpstr>
      <vt:lpstr>Governance</vt:lpstr>
      <vt:lpstr>Scholarship</vt:lpstr>
      <vt:lpstr>Transforming a Campus</vt:lpstr>
      <vt:lpstr>PowerPoint Presentation</vt:lpstr>
      <vt:lpstr>PowerPoint Presentation</vt:lpstr>
      <vt:lpstr>PowerPoint Presentation</vt:lpstr>
      <vt:lpstr>Dunham College 2017</vt:lpstr>
      <vt:lpstr>Headington College 2017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Residential Colleges at OU</dc:title>
  <dc:creator>UCA</dc:creator>
  <cp:lastModifiedBy>UCA</cp:lastModifiedBy>
  <cp:revision>75</cp:revision>
  <dcterms:modified xsi:type="dcterms:W3CDTF">2016-12-04T04:51:12Z</dcterms:modified>
</cp:coreProperties>
</file>