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94" r:id="rId3"/>
    <p:sldId id="258" r:id="rId4"/>
    <p:sldId id="263" r:id="rId5"/>
    <p:sldId id="292" r:id="rId6"/>
    <p:sldId id="298" r:id="rId7"/>
    <p:sldId id="299" r:id="rId8"/>
    <p:sldId id="300" r:id="rId9"/>
    <p:sldId id="259" r:id="rId10"/>
    <p:sldId id="288" r:id="rId11"/>
    <p:sldId id="269" r:id="rId12"/>
    <p:sldId id="304" r:id="rId13"/>
    <p:sldId id="295" r:id="rId14"/>
    <p:sldId id="28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mar:Dropbox:CollegiateWay2016:ThesesVsY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Theses</c:v>
                </c:pt>
              </c:strCache>
            </c:strRef>
          </c:tx>
          <c:spPr>
            <a:ln w="47625">
              <a:noFill/>
            </a:ln>
          </c:spPr>
          <c:xVal>
            <c:numRef>
              <c:f>Sheet1!$A$2:$A$23</c:f>
              <c:numCache>
                <c:formatCode>General</c:formatCode>
                <c:ptCount val="22"/>
                <c:pt idx="0">
                  <c:v>1937</c:v>
                </c:pt>
                <c:pt idx="1">
                  <c:v>1940</c:v>
                </c:pt>
                <c:pt idx="2">
                  <c:v>1945</c:v>
                </c:pt>
                <c:pt idx="3">
                  <c:v>1950</c:v>
                </c:pt>
                <c:pt idx="4">
                  <c:v>1955</c:v>
                </c:pt>
                <c:pt idx="5">
                  <c:v>1960</c:v>
                </c:pt>
                <c:pt idx="6">
                  <c:v>1965</c:v>
                </c:pt>
                <c:pt idx="7">
                  <c:v>1970</c:v>
                </c:pt>
                <c:pt idx="8">
                  <c:v>1975</c:v>
                </c:pt>
                <c:pt idx="9">
                  <c:v>1980</c:v>
                </c:pt>
                <c:pt idx="10">
                  <c:v>1985</c:v>
                </c:pt>
                <c:pt idx="11">
                  <c:v>1990</c:v>
                </c:pt>
                <c:pt idx="12">
                  <c:v>1995</c:v>
                </c:pt>
                <c:pt idx="13">
                  <c:v>2000</c:v>
                </c:pt>
                <c:pt idx="14">
                  <c:v>2005</c:v>
                </c:pt>
                <c:pt idx="15">
                  <c:v>2010</c:v>
                </c:pt>
                <c:pt idx="16">
                  <c:v>2011</c:v>
                </c:pt>
                <c:pt idx="17">
                  <c:v>2012</c:v>
                </c:pt>
                <c:pt idx="18">
                  <c:v>2013</c:v>
                </c:pt>
                <c:pt idx="19">
                  <c:v>2014</c:v>
                </c:pt>
                <c:pt idx="20">
                  <c:v>2015</c:v>
                </c:pt>
                <c:pt idx="21">
                  <c:v>2016</c:v>
                </c:pt>
              </c:numCache>
            </c:numRef>
          </c:xVal>
          <c:yVal>
            <c:numRef>
              <c:f>Sheet1!$B$2:$B$23</c:f>
              <c:numCache>
                <c:formatCode>General</c:formatCode>
                <c:ptCount val="22"/>
                <c:pt idx="0">
                  <c:v>4</c:v>
                </c:pt>
                <c:pt idx="1">
                  <c:v>5</c:v>
                </c:pt>
                <c:pt idx="2">
                  <c:v>1</c:v>
                </c:pt>
                <c:pt idx="3">
                  <c:v>4</c:v>
                </c:pt>
                <c:pt idx="4">
                  <c:v>4</c:v>
                </c:pt>
                <c:pt idx="5">
                  <c:v>3</c:v>
                </c:pt>
                <c:pt idx="6">
                  <c:v>10</c:v>
                </c:pt>
                <c:pt idx="7">
                  <c:v>20</c:v>
                </c:pt>
                <c:pt idx="8">
                  <c:v>20</c:v>
                </c:pt>
                <c:pt idx="9">
                  <c:v>25</c:v>
                </c:pt>
                <c:pt idx="10">
                  <c:v>19</c:v>
                </c:pt>
                <c:pt idx="11">
                  <c:v>12</c:v>
                </c:pt>
                <c:pt idx="12">
                  <c:v>13</c:v>
                </c:pt>
                <c:pt idx="13">
                  <c:v>33</c:v>
                </c:pt>
                <c:pt idx="14">
                  <c:v>39</c:v>
                </c:pt>
                <c:pt idx="15">
                  <c:v>53</c:v>
                </c:pt>
                <c:pt idx="16">
                  <c:v>55</c:v>
                </c:pt>
                <c:pt idx="17">
                  <c:v>90</c:v>
                </c:pt>
                <c:pt idx="18">
                  <c:v>49</c:v>
                </c:pt>
                <c:pt idx="19">
                  <c:v>82</c:v>
                </c:pt>
                <c:pt idx="20">
                  <c:v>86</c:v>
                </c:pt>
                <c:pt idx="21">
                  <c:v>82</c:v>
                </c:pt>
              </c:numCache>
            </c:numRef>
          </c:yVal>
          <c:smooth val="0"/>
        </c:ser>
        <c:dLbls>
          <c:showLegendKey val="0"/>
          <c:showVal val="0"/>
          <c:showCatName val="0"/>
          <c:showSerName val="0"/>
          <c:showPercent val="0"/>
          <c:showBubbleSize val="0"/>
        </c:dLbls>
        <c:axId val="239796056"/>
        <c:axId val="346623096"/>
      </c:scatterChart>
      <c:valAx>
        <c:axId val="239796056"/>
        <c:scaling>
          <c:orientation val="minMax"/>
          <c:max val="2020"/>
          <c:min val="1935"/>
        </c:scaling>
        <c:delete val="0"/>
        <c:axPos val="b"/>
        <c:numFmt formatCode="General" sourceLinked="1"/>
        <c:majorTickMark val="out"/>
        <c:minorTickMark val="none"/>
        <c:tickLblPos val="nextTo"/>
        <c:txPr>
          <a:bodyPr/>
          <a:lstStyle/>
          <a:p>
            <a:pPr>
              <a:defRPr sz="1600"/>
            </a:pPr>
            <a:endParaRPr lang="en-US"/>
          </a:p>
        </c:txPr>
        <c:crossAx val="346623096"/>
        <c:crosses val="autoZero"/>
        <c:crossBetween val="midCat"/>
      </c:valAx>
      <c:valAx>
        <c:axId val="34662309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3979605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7F816-3EAB-4940-82F7-A8E7AC3B5B97}" type="datetimeFigureOut">
              <a:rPr lang="en-US" smtClean="0"/>
              <a:t>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38FCB-0CAD-8340-957A-135AA9BAADE2}" type="slidenum">
              <a:rPr lang="en-US" smtClean="0"/>
              <a:t>‹#›</a:t>
            </a:fld>
            <a:endParaRPr lang="en-US"/>
          </a:p>
        </p:txBody>
      </p:sp>
    </p:spTree>
    <p:extLst>
      <p:ext uri="{BB962C8B-B14F-4D97-AF65-F5344CB8AC3E}">
        <p14:creationId xmlns:p14="http://schemas.microsoft.com/office/powerpoint/2010/main" val="332308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8D2CF-0293-4136-813D-452C11C64CA4}" type="slidenum">
              <a:rPr lang="en-US" smtClean="0"/>
              <a:pPr/>
              <a:t>2</a:t>
            </a:fld>
            <a:endParaRPr lang="en-US" dirty="0"/>
          </a:p>
        </p:txBody>
      </p:sp>
    </p:spTree>
    <p:extLst>
      <p:ext uri="{BB962C8B-B14F-4D97-AF65-F5344CB8AC3E}">
        <p14:creationId xmlns:p14="http://schemas.microsoft.com/office/powerpoint/2010/main" val="13221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Georgia" charset="0"/>
                <a:ea typeface="ＭＳ Ｐゴシック" charset="0"/>
              </a:defRPr>
            </a:lvl1pPr>
            <a:lvl2pPr marL="742950" indent="-285750" defTabSz="930275">
              <a:defRPr sz="1400">
                <a:solidFill>
                  <a:schemeClr val="tx1"/>
                </a:solidFill>
                <a:latin typeface="Georgia" charset="0"/>
                <a:ea typeface="ＭＳ Ｐゴシック" charset="0"/>
              </a:defRPr>
            </a:lvl2pPr>
            <a:lvl3pPr marL="1143000" indent="-228600" defTabSz="930275">
              <a:defRPr sz="1400">
                <a:solidFill>
                  <a:schemeClr val="tx1"/>
                </a:solidFill>
                <a:latin typeface="Georgia" charset="0"/>
                <a:ea typeface="ＭＳ Ｐゴシック" charset="0"/>
              </a:defRPr>
            </a:lvl3pPr>
            <a:lvl4pPr marL="1600200" indent="-228600" defTabSz="930275">
              <a:defRPr sz="1400">
                <a:solidFill>
                  <a:schemeClr val="tx1"/>
                </a:solidFill>
                <a:latin typeface="Georgia" charset="0"/>
                <a:ea typeface="ＭＳ Ｐゴシック" charset="0"/>
              </a:defRPr>
            </a:lvl4pPr>
            <a:lvl5pPr marL="2057400" indent="-228600" defTabSz="930275">
              <a:defRPr sz="1400">
                <a:solidFill>
                  <a:schemeClr val="tx1"/>
                </a:solidFill>
                <a:latin typeface="Georgia" charset="0"/>
                <a:ea typeface="ＭＳ Ｐゴシック" charset="0"/>
              </a:defRPr>
            </a:lvl5pPr>
            <a:lvl6pPr marL="2514600" indent="-228600" algn="ctr" defTabSz="930275"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defTabSz="930275"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defTabSz="930275"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defTabSz="930275" eaLnBrk="0" fontAlgn="base" hangingPunct="0">
              <a:spcBef>
                <a:spcPct val="0"/>
              </a:spcBef>
              <a:spcAft>
                <a:spcPct val="0"/>
              </a:spcAft>
              <a:defRPr sz="1400">
                <a:solidFill>
                  <a:schemeClr val="tx1"/>
                </a:solidFill>
                <a:latin typeface="Georgia" charset="0"/>
                <a:ea typeface="ＭＳ Ｐゴシック" charset="0"/>
              </a:defRPr>
            </a:lvl9pPr>
          </a:lstStyle>
          <a:p>
            <a:fld id="{FD4B505F-23E2-124D-8BBA-58E2A1A76BB1}" type="datetime1">
              <a:rPr lang="en-US" sz="1200">
                <a:latin typeface="Times New Roman" charset="0"/>
              </a:rPr>
              <a:pPr/>
              <a:t>12/4/2016</a:t>
            </a:fld>
            <a:endParaRPr lang="en-US" sz="1200">
              <a:latin typeface="Times New Roman" charset="0"/>
            </a:endParaRPr>
          </a:p>
        </p:txBody>
      </p:sp>
      <p:sp>
        <p:nvSpPr>
          <p:cNvPr id="5017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Georgia" charset="0"/>
                <a:ea typeface="ＭＳ Ｐゴシック" charset="0"/>
              </a:defRPr>
            </a:lvl1pPr>
            <a:lvl2pPr marL="742950" indent="-285750" defTabSz="930275">
              <a:defRPr sz="1400">
                <a:solidFill>
                  <a:schemeClr val="tx1"/>
                </a:solidFill>
                <a:latin typeface="Georgia" charset="0"/>
                <a:ea typeface="ＭＳ Ｐゴシック" charset="0"/>
              </a:defRPr>
            </a:lvl2pPr>
            <a:lvl3pPr marL="1143000" indent="-228600" defTabSz="930275">
              <a:defRPr sz="1400">
                <a:solidFill>
                  <a:schemeClr val="tx1"/>
                </a:solidFill>
                <a:latin typeface="Georgia" charset="0"/>
                <a:ea typeface="ＭＳ Ｐゴシック" charset="0"/>
              </a:defRPr>
            </a:lvl3pPr>
            <a:lvl4pPr marL="1600200" indent="-228600" defTabSz="930275">
              <a:defRPr sz="1400">
                <a:solidFill>
                  <a:schemeClr val="tx1"/>
                </a:solidFill>
                <a:latin typeface="Georgia" charset="0"/>
                <a:ea typeface="ＭＳ Ｐゴシック" charset="0"/>
              </a:defRPr>
            </a:lvl4pPr>
            <a:lvl5pPr marL="2057400" indent="-228600" defTabSz="930275">
              <a:defRPr sz="1400">
                <a:solidFill>
                  <a:schemeClr val="tx1"/>
                </a:solidFill>
                <a:latin typeface="Georgia" charset="0"/>
                <a:ea typeface="ＭＳ Ｐゴシック" charset="0"/>
              </a:defRPr>
            </a:lvl5pPr>
            <a:lvl6pPr marL="2514600" indent="-228600" algn="ctr" defTabSz="930275"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defTabSz="930275"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defTabSz="930275"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defTabSz="930275" eaLnBrk="0" fontAlgn="base" hangingPunct="0">
              <a:spcBef>
                <a:spcPct val="0"/>
              </a:spcBef>
              <a:spcAft>
                <a:spcPct val="0"/>
              </a:spcAft>
              <a:defRPr sz="1400">
                <a:solidFill>
                  <a:schemeClr val="tx1"/>
                </a:solidFill>
                <a:latin typeface="Georgia" charset="0"/>
                <a:ea typeface="ＭＳ Ｐゴシック" charset="0"/>
              </a:defRPr>
            </a:lvl9pPr>
          </a:lstStyle>
          <a:p>
            <a:fld id="{80241F2E-0004-D243-8BD0-00980942E142}" type="slidenum">
              <a:rPr lang="en-US" sz="1200">
                <a:latin typeface="Times New Roman" charset="0"/>
              </a:rPr>
              <a:pPr/>
              <a:t>4</a:t>
            </a:fld>
            <a:endParaRPr lang="en-US" sz="1200">
              <a:latin typeface="Times New Roman"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Next NCHC</a:t>
            </a:r>
            <a:endParaRPr lang="en-US" dirty="0"/>
          </a:p>
        </p:txBody>
      </p:sp>
    </p:spTree>
    <p:extLst>
      <p:ext uri="{BB962C8B-B14F-4D97-AF65-F5344CB8AC3E}">
        <p14:creationId xmlns:p14="http://schemas.microsoft.com/office/powerpoint/2010/main" val="324464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key feature</a:t>
            </a:r>
            <a:r>
              <a:rPr lang="en-US" baseline="0" dirty="0" smtClean="0"/>
              <a:t> of an Honors program is that it should control between 15 and 25 per cent of the student’s credit hours. At </a:t>
            </a:r>
            <a:r>
              <a:rPr lang="en-US" baseline="0" dirty="0" err="1" smtClean="0"/>
              <a:t>Umaine</a:t>
            </a:r>
            <a:r>
              <a:rPr lang="en-US" baseline="0" dirty="0" smtClean="0"/>
              <a:t>, Honors covers 27 of 120 credits needed to graduate or 22.5%.</a:t>
            </a:r>
            <a:endParaRPr lang="en-US" dirty="0"/>
          </a:p>
        </p:txBody>
      </p:sp>
      <p:sp>
        <p:nvSpPr>
          <p:cNvPr id="4" name="Slide Number Placeholder 3"/>
          <p:cNvSpPr>
            <a:spLocks noGrp="1"/>
          </p:cNvSpPr>
          <p:nvPr>
            <p:ph type="sldNum" sz="quarter" idx="10"/>
          </p:nvPr>
        </p:nvSpPr>
        <p:spPr/>
        <p:txBody>
          <a:bodyPr/>
          <a:lstStyle/>
          <a:p>
            <a:fld id="{08538FCB-0CAD-8340-957A-135AA9BAADE2}" type="slidenum">
              <a:rPr lang="en-US" smtClean="0"/>
              <a:t>5</a:t>
            </a:fld>
            <a:endParaRPr lang="en-US"/>
          </a:p>
        </p:txBody>
      </p:sp>
    </p:spTree>
    <p:extLst>
      <p:ext uri="{BB962C8B-B14F-4D97-AF65-F5344CB8AC3E}">
        <p14:creationId xmlns:p14="http://schemas.microsoft.com/office/powerpoint/2010/main" val="334553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Begun by Philosophy Prof. Ronald Levinson in 1935, Honors classes at </a:t>
            </a:r>
            <a:r>
              <a:rPr lang="en-US" dirty="0" err="1" smtClean="0"/>
              <a:t>UMaine</a:t>
            </a:r>
            <a:r>
              <a:rPr lang="en-US" dirty="0" smtClean="0"/>
              <a:t> were personalized (often individual) tutorials offered to promising students by invitation. </a:t>
            </a:r>
          </a:p>
          <a:p>
            <a:endParaRPr lang="en-US" dirty="0"/>
          </a:p>
        </p:txBody>
      </p:sp>
      <p:sp>
        <p:nvSpPr>
          <p:cNvPr id="4" name="Slide Number Placeholder 3"/>
          <p:cNvSpPr>
            <a:spLocks noGrp="1"/>
          </p:cNvSpPr>
          <p:nvPr>
            <p:ph type="sldNum" sz="quarter" idx="10"/>
          </p:nvPr>
        </p:nvSpPr>
        <p:spPr/>
        <p:txBody>
          <a:bodyPr/>
          <a:lstStyle/>
          <a:p>
            <a:fld id="{08538FCB-0CAD-8340-957A-135AA9BAADE2}" type="slidenum">
              <a:rPr lang="en-US" smtClean="0"/>
              <a:t>9</a:t>
            </a:fld>
            <a:endParaRPr lang="en-US"/>
          </a:p>
        </p:txBody>
      </p:sp>
    </p:spTree>
    <p:extLst>
      <p:ext uri="{BB962C8B-B14F-4D97-AF65-F5344CB8AC3E}">
        <p14:creationId xmlns:p14="http://schemas.microsoft.com/office/powerpoint/2010/main" val="358034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8D2CF-0293-4136-813D-452C11C64CA4}" type="slidenum">
              <a:rPr lang="en-US" smtClean="0"/>
              <a:pPr/>
              <a:t>13</a:t>
            </a:fld>
            <a:endParaRPr lang="en-US" dirty="0"/>
          </a:p>
        </p:txBody>
      </p:sp>
    </p:spTree>
    <p:extLst>
      <p:ext uri="{BB962C8B-B14F-4D97-AF65-F5344CB8AC3E}">
        <p14:creationId xmlns:p14="http://schemas.microsoft.com/office/powerpoint/2010/main" val="242480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Georgia" charset="0"/>
                <a:ea typeface="ＭＳ Ｐゴシック" charset="0"/>
              </a:defRPr>
            </a:lvl1pPr>
            <a:lvl2pPr marL="742950" indent="-285750" defTabSz="930275">
              <a:defRPr sz="1400">
                <a:solidFill>
                  <a:schemeClr val="tx1"/>
                </a:solidFill>
                <a:latin typeface="Georgia" charset="0"/>
                <a:ea typeface="ＭＳ Ｐゴシック" charset="0"/>
              </a:defRPr>
            </a:lvl2pPr>
            <a:lvl3pPr marL="1143000" indent="-228600" defTabSz="930275">
              <a:defRPr sz="1400">
                <a:solidFill>
                  <a:schemeClr val="tx1"/>
                </a:solidFill>
                <a:latin typeface="Georgia" charset="0"/>
                <a:ea typeface="ＭＳ Ｐゴシック" charset="0"/>
              </a:defRPr>
            </a:lvl3pPr>
            <a:lvl4pPr marL="1600200" indent="-228600" defTabSz="930275">
              <a:defRPr sz="1400">
                <a:solidFill>
                  <a:schemeClr val="tx1"/>
                </a:solidFill>
                <a:latin typeface="Georgia" charset="0"/>
                <a:ea typeface="ＭＳ Ｐゴシック" charset="0"/>
              </a:defRPr>
            </a:lvl4pPr>
            <a:lvl5pPr marL="2057400" indent="-228600" defTabSz="930275">
              <a:defRPr sz="1400">
                <a:solidFill>
                  <a:schemeClr val="tx1"/>
                </a:solidFill>
                <a:latin typeface="Georgia" charset="0"/>
                <a:ea typeface="ＭＳ Ｐゴシック" charset="0"/>
              </a:defRPr>
            </a:lvl5pPr>
            <a:lvl6pPr marL="2514600" indent="-228600" algn="ctr" defTabSz="930275"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defTabSz="930275"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defTabSz="930275"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defTabSz="930275" eaLnBrk="0" fontAlgn="base" hangingPunct="0">
              <a:spcBef>
                <a:spcPct val="0"/>
              </a:spcBef>
              <a:spcAft>
                <a:spcPct val="0"/>
              </a:spcAft>
              <a:defRPr sz="1400">
                <a:solidFill>
                  <a:schemeClr val="tx1"/>
                </a:solidFill>
                <a:latin typeface="Georgia" charset="0"/>
                <a:ea typeface="ＭＳ Ｐゴシック" charset="0"/>
              </a:defRPr>
            </a:lvl9pPr>
          </a:lstStyle>
          <a:p>
            <a:fld id="{35EC2D47-2585-C54E-B88A-04072877897C}" type="datetime1">
              <a:rPr lang="en-US" sz="1200">
                <a:latin typeface="Times New Roman" charset="0"/>
              </a:rPr>
              <a:pPr/>
              <a:t>12/4/2016</a:t>
            </a:fld>
            <a:endParaRPr lang="en-US" sz="1200">
              <a:latin typeface="Times New Roman" charset="0"/>
            </a:endParaRPr>
          </a:p>
        </p:txBody>
      </p:sp>
      <p:sp>
        <p:nvSpPr>
          <p:cNvPr id="6553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Georgia" charset="0"/>
                <a:ea typeface="ＭＳ Ｐゴシック" charset="0"/>
              </a:defRPr>
            </a:lvl1pPr>
            <a:lvl2pPr marL="742950" indent="-285750" defTabSz="930275">
              <a:defRPr sz="1400">
                <a:solidFill>
                  <a:schemeClr val="tx1"/>
                </a:solidFill>
                <a:latin typeface="Georgia" charset="0"/>
                <a:ea typeface="ＭＳ Ｐゴシック" charset="0"/>
              </a:defRPr>
            </a:lvl2pPr>
            <a:lvl3pPr marL="1143000" indent="-228600" defTabSz="930275">
              <a:defRPr sz="1400">
                <a:solidFill>
                  <a:schemeClr val="tx1"/>
                </a:solidFill>
                <a:latin typeface="Georgia" charset="0"/>
                <a:ea typeface="ＭＳ Ｐゴシック" charset="0"/>
              </a:defRPr>
            </a:lvl3pPr>
            <a:lvl4pPr marL="1600200" indent="-228600" defTabSz="930275">
              <a:defRPr sz="1400">
                <a:solidFill>
                  <a:schemeClr val="tx1"/>
                </a:solidFill>
                <a:latin typeface="Georgia" charset="0"/>
                <a:ea typeface="ＭＳ Ｐゴシック" charset="0"/>
              </a:defRPr>
            </a:lvl4pPr>
            <a:lvl5pPr marL="2057400" indent="-228600" defTabSz="930275">
              <a:defRPr sz="1400">
                <a:solidFill>
                  <a:schemeClr val="tx1"/>
                </a:solidFill>
                <a:latin typeface="Georgia" charset="0"/>
                <a:ea typeface="ＭＳ Ｐゴシック" charset="0"/>
              </a:defRPr>
            </a:lvl5pPr>
            <a:lvl6pPr marL="2514600" indent="-228600" algn="ctr" defTabSz="930275"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defTabSz="930275"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defTabSz="930275"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defTabSz="930275" eaLnBrk="0" fontAlgn="base" hangingPunct="0">
              <a:spcBef>
                <a:spcPct val="0"/>
              </a:spcBef>
              <a:spcAft>
                <a:spcPct val="0"/>
              </a:spcAft>
              <a:defRPr sz="1400">
                <a:solidFill>
                  <a:schemeClr val="tx1"/>
                </a:solidFill>
                <a:latin typeface="Georgia" charset="0"/>
                <a:ea typeface="ＭＳ Ｐゴシック" charset="0"/>
              </a:defRPr>
            </a:lvl9pPr>
          </a:lstStyle>
          <a:p>
            <a:fld id="{B04575D2-2EB2-CE42-9409-BE9D59D0470E}" type="slidenum">
              <a:rPr lang="en-US" sz="1200">
                <a:latin typeface="Times New Roman" charset="0"/>
              </a:rPr>
              <a:pPr/>
              <a:t>14</a:t>
            </a:fld>
            <a:endParaRPr lang="en-US" sz="1200">
              <a:latin typeface="Times New Roman"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22548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5A0379-C3CF-7545-A393-5F48F593F45A}"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137844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A0379-C3CF-7545-A393-5F48F593F45A}"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318000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A0379-C3CF-7545-A393-5F48F593F45A}"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121395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A0379-C3CF-7545-A393-5F48F593F45A}"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7342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A0379-C3CF-7545-A393-5F48F593F45A}"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275257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5A0379-C3CF-7545-A393-5F48F593F45A}"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190180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A0379-C3CF-7545-A393-5F48F593F45A}"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129212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A0379-C3CF-7545-A393-5F48F593F45A}"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267053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A0379-C3CF-7545-A393-5F48F593F45A}"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132112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A0379-C3CF-7545-A393-5F48F593F45A}"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45460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A0379-C3CF-7545-A393-5F48F593F45A}"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8288F-8B5F-324F-A949-9E36AF9D5B5F}" type="slidenum">
              <a:rPr lang="en-US" smtClean="0"/>
              <a:t>‹#›</a:t>
            </a:fld>
            <a:endParaRPr lang="en-US"/>
          </a:p>
        </p:txBody>
      </p:sp>
    </p:spTree>
    <p:extLst>
      <p:ext uri="{BB962C8B-B14F-4D97-AF65-F5344CB8AC3E}">
        <p14:creationId xmlns:p14="http://schemas.microsoft.com/office/powerpoint/2010/main" val="25249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A0379-C3CF-7545-A393-5F48F593F45A}" type="datetimeFigureOut">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8288F-8B5F-324F-A949-9E36AF9D5B5F}" type="slidenum">
              <a:rPr lang="en-US" smtClean="0"/>
              <a:t>‹#›</a:t>
            </a:fld>
            <a:endParaRPr lang="en-US"/>
          </a:p>
        </p:txBody>
      </p:sp>
    </p:spTree>
    <p:extLst>
      <p:ext uri="{BB962C8B-B14F-4D97-AF65-F5344CB8AC3E}">
        <p14:creationId xmlns:p14="http://schemas.microsoft.com/office/powerpoint/2010/main" val="376573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vin-100214_AB_DSC_0279-1648x960-1268x716.jpg"/>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685800" y="0"/>
            <a:ext cx="12145174" cy="6858000"/>
          </a:xfrm>
          <a:prstGeom prst="rect">
            <a:avLst/>
          </a:prstGeom>
        </p:spPr>
      </p:pic>
      <p:sp>
        <p:nvSpPr>
          <p:cNvPr id="2" name="Title 1"/>
          <p:cNvSpPr>
            <a:spLocks noGrp="1"/>
          </p:cNvSpPr>
          <p:nvPr>
            <p:ph type="ctrTitle"/>
          </p:nvPr>
        </p:nvSpPr>
        <p:spPr>
          <a:xfrm>
            <a:off x="0" y="0"/>
            <a:ext cx="7772400" cy="1953132"/>
          </a:xfrm>
        </p:spPr>
        <p:txBody>
          <a:bodyPr>
            <a:normAutofit fontScale="90000"/>
          </a:bodyPr>
          <a:lstStyle/>
          <a:p>
            <a:r>
              <a:rPr lang="en-US" dirty="0" smtClean="0">
                <a:latin typeface="Times New Roman"/>
                <a:cs typeface="Times New Roman"/>
              </a:rPr>
              <a:t>Honors Collegiate Way: Excellence, Innovation, and Engagement</a:t>
            </a:r>
            <a:br>
              <a:rPr lang="en-US" dirty="0" smtClean="0">
                <a:latin typeface="Times New Roman"/>
                <a:cs typeface="Times New Roman"/>
              </a:rPr>
            </a:br>
            <a:r>
              <a:rPr lang="en-US" sz="3100" dirty="0" smtClean="0">
                <a:latin typeface="Times New Roman"/>
                <a:cs typeface="Times New Roman"/>
              </a:rPr>
              <a:t>(2</a:t>
            </a:r>
            <a:r>
              <a:rPr lang="en-US" sz="3100" baseline="30000" dirty="0" smtClean="0">
                <a:latin typeface="Times New Roman"/>
                <a:cs typeface="Times New Roman"/>
              </a:rPr>
              <a:t>nd</a:t>
            </a:r>
            <a:r>
              <a:rPr lang="en-US" sz="3100" dirty="0" smtClean="0">
                <a:latin typeface="Times New Roman"/>
                <a:cs typeface="Times New Roman"/>
              </a:rPr>
              <a:t> Collegiate Way International Conference, Canberra, Australia, November 13-17, 2016</a:t>
            </a:r>
            <a:r>
              <a:rPr lang="en-US" sz="3100" dirty="0" smtClean="0"/>
              <a:t>)</a:t>
            </a:r>
            <a:endParaRPr lang="en-US" sz="3100" dirty="0"/>
          </a:p>
        </p:txBody>
      </p:sp>
      <p:sp>
        <p:nvSpPr>
          <p:cNvPr id="3" name="Subtitle 2"/>
          <p:cNvSpPr>
            <a:spLocks noGrp="1"/>
          </p:cNvSpPr>
          <p:nvPr>
            <p:ph type="subTitle" idx="1"/>
          </p:nvPr>
        </p:nvSpPr>
        <p:spPr>
          <a:xfrm>
            <a:off x="3567953" y="4798700"/>
            <a:ext cx="6400800" cy="1752600"/>
          </a:xfrm>
        </p:spPr>
        <p:txBody>
          <a:bodyPr/>
          <a:lstStyle/>
          <a:p>
            <a:r>
              <a:rPr lang="en-US" dirty="0" smtClean="0">
                <a:solidFill>
                  <a:schemeClr val="tx1"/>
                </a:solidFill>
                <a:latin typeface="Times New Roman"/>
                <a:cs typeface="Times New Roman"/>
              </a:rPr>
              <a:t>François G. Amar</a:t>
            </a:r>
            <a:endParaRPr lang="en-US" dirty="0">
              <a:solidFill>
                <a:schemeClr val="tx1"/>
              </a:solidFill>
              <a:latin typeface="Times New Roman"/>
              <a:cs typeface="Times New Roman"/>
            </a:endParaRPr>
          </a:p>
          <a:p>
            <a:r>
              <a:rPr lang="en-US" dirty="0" smtClean="0">
                <a:solidFill>
                  <a:schemeClr val="tx1"/>
                </a:solidFill>
                <a:latin typeface="Times New Roman"/>
                <a:cs typeface="Times New Roman"/>
              </a:rPr>
              <a:t>Dean, Honors College</a:t>
            </a:r>
          </a:p>
          <a:p>
            <a:r>
              <a:rPr lang="en-US" dirty="0" smtClean="0">
                <a:solidFill>
                  <a:schemeClr val="tx1"/>
                </a:solidFill>
                <a:latin typeface="Times New Roman"/>
                <a:cs typeface="Times New Roman"/>
              </a:rPr>
              <a:t>University of Maine</a:t>
            </a:r>
          </a:p>
        </p:txBody>
      </p:sp>
      <p:pic>
        <p:nvPicPr>
          <p:cNvPr id="5" name="Picture 4" descr="Honors College logo_nobkgrn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96" y="5451213"/>
            <a:ext cx="2828796" cy="1100087"/>
          </a:xfrm>
          <a:prstGeom prst="rect">
            <a:avLst/>
          </a:prstGeom>
        </p:spPr>
      </p:pic>
    </p:spTree>
    <p:extLst>
      <p:ext uri="{BB962C8B-B14F-4D97-AF65-F5344CB8AC3E}">
        <p14:creationId xmlns:p14="http://schemas.microsoft.com/office/powerpoint/2010/main" val="249196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Research</a:t>
            </a:r>
            <a:endParaRPr lang="en-US" dirty="0">
              <a:latin typeface="Times New Roman"/>
              <a:cs typeface="Times New Roman"/>
            </a:endParaRPr>
          </a:p>
        </p:txBody>
      </p:sp>
      <p:sp>
        <p:nvSpPr>
          <p:cNvPr id="3" name="Content Placeholder 2"/>
          <p:cNvSpPr>
            <a:spLocks noGrp="1"/>
          </p:cNvSpPr>
          <p:nvPr>
            <p:ph idx="1"/>
          </p:nvPr>
        </p:nvSpPr>
        <p:spPr>
          <a:xfrm>
            <a:off x="457200" y="1417638"/>
            <a:ext cx="8229600" cy="4525963"/>
          </a:xfrm>
        </p:spPr>
        <p:txBody>
          <a:bodyPr/>
          <a:lstStyle/>
          <a:p>
            <a:r>
              <a:rPr lang="en-US" dirty="0" smtClean="0">
                <a:latin typeface="Times New Roman"/>
                <a:cs typeface="Times New Roman"/>
              </a:rPr>
              <a:t>Fellowships and scholarships for research</a:t>
            </a:r>
          </a:p>
          <a:p>
            <a:r>
              <a:rPr lang="en-US" dirty="0" smtClean="0">
                <a:latin typeface="Times New Roman"/>
                <a:cs typeface="Times New Roman"/>
              </a:rPr>
              <a:t>Research clusters </a:t>
            </a:r>
            <a:endParaRPr lang="en-US" dirty="0">
              <a:latin typeface="Times New Roman"/>
              <a:cs typeface="Times New Roman"/>
            </a:endParaRPr>
          </a:p>
          <a:p>
            <a:pPr lvl="1"/>
            <a:r>
              <a:rPr lang="en-US" dirty="0" smtClean="0">
                <a:latin typeface="Times New Roman"/>
                <a:cs typeface="Times New Roman"/>
              </a:rPr>
              <a:t>Genomics</a:t>
            </a:r>
          </a:p>
          <a:p>
            <a:pPr lvl="1"/>
            <a:r>
              <a:rPr lang="en-US" dirty="0" smtClean="0">
                <a:latin typeface="Times New Roman"/>
                <a:cs typeface="Times New Roman"/>
              </a:rPr>
              <a:t>Food systems</a:t>
            </a:r>
          </a:p>
          <a:p>
            <a:r>
              <a:rPr lang="en-US" dirty="0" smtClean="0">
                <a:latin typeface="Times New Roman"/>
                <a:cs typeface="Times New Roman"/>
              </a:rPr>
              <a:t>Strong ties to </a:t>
            </a:r>
            <a:r>
              <a:rPr lang="en-US" dirty="0" err="1" smtClean="0">
                <a:latin typeface="Times New Roman"/>
                <a:cs typeface="Times New Roman"/>
              </a:rPr>
              <a:t>UMaine</a:t>
            </a:r>
            <a:r>
              <a:rPr lang="en-US" dirty="0" smtClean="0">
                <a:latin typeface="Times New Roman"/>
                <a:cs typeface="Times New Roman"/>
              </a:rPr>
              <a:t> Center for Undergraduate Research (CUGR</a:t>
            </a:r>
            <a:r>
              <a:rPr lang="en-US" dirty="0" smtClean="0"/>
              <a:t>)</a:t>
            </a:r>
          </a:p>
          <a:p>
            <a:r>
              <a:rPr lang="en-US" dirty="0">
                <a:latin typeface="Times New Roman"/>
                <a:cs typeface="Times New Roman"/>
              </a:rPr>
              <a:t>Rigorous thesis process </a:t>
            </a:r>
          </a:p>
          <a:p>
            <a:pPr marL="0" indent="0">
              <a:buNone/>
            </a:pPr>
            <a:endParaRPr lang="en-US" dirty="0"/>
          </a:p>
        </p:txBody>
      </p:sp>
    </p:spTree>
    <p:extLst>
      <p:ext uri="{BB962C8B-B14F-4D97-AF65-F5344CB8AC3E}">
        <p14:creationId xmlns:p14="http://schemas.microsoft.com/office/powerpoint/2010/main" val="61336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64956"/>
            <a:ext cx="8229600" cy="46804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a:cs typeface="Times New Roman"/>
              </a:rPr>
              <a:t>HON 150/155</a:t>
            </a:r>
          </a:p>
          <a:p>
            <a:r>
              <a:rPr lang="en-US" dirty="0" smtClean="0">
                <a:latin typeface="Times New Roman"/>
                <a:cs typeface="Times New Roman"/>
              </a:rPr>
              <a:t>Phage Genomics</a:t>
            </a:r>
          </a:p>
          <a:p>
            <a:endParaRPr lang="en-US" dirty="0">
              <a:latin typeface="Times New Roman"/>
              <a:cs typeface="Times New Roman"/>
            </a:endParaRPr>
          </a:p>
          <a:p>
            <a:r>
              <a:rPr lang="en-US" dirty="0" smtClean="0">
                <a:latin typeface="Times New Roman"/>
                <a:cs typeface="Times New Roman"/>
              </a:rPr>
              <a:t>A research course for </a:t>
            </a:r>
          </a:p>
          <a:p>
            <a:r>
              <a:rPr lang="en-US" dirty="0" smtClean="0">
                <a:latin typeface="Times New Roman"/>
                <a:cs typeface="Times New Roman"/>
              </a:rPr>
              <a:t>first-year students</a:t>
            </a:r>
          </a:p>
          <a:p>
            <a:endParaRPr lang="en-US" dirty="0" smtClean="0">
              <a:latin typeface="Times New Roman"/>
              <a:cs typeface="Times New Roman"/>
            </a:endParaRPr>
          </a:p>
          <a:p>
            <a:r>
              <a:rPr lang="en-US" dirty="0" smtClean="0">
                <a:latin typeface="Times New Roman"/>
                <a:cs typeface="Times New Roman"/>
              </a:rPr>
              <a:t>Supported by </a:t>
            </a:r>
          </a:p>
          <a:p>
            <a:r>
              <a:rPr lang="en-US" dirty="0" smtClean="0">
                <a:latin typeface="Times New Roman"/>
                <a:cs typeface="Times New Roman"/>
              </a:rPr>
              <a:t>National Institutes of Health </a:t>
            </a:r>
          </a:p>
          <a:p>
            <a:r>
              <a:rPr lang="en-US" dirty="0" smtClean="0">
                <a:latin typeface="Times New Roman"/>
                <a:cs typeface="Times New Roman"/>
              </a:rPr>
              <a:t>and the </a:t>
            </a:r>
          </a:p>
          <a:p>
            <a:r>
              <a:rPr lang="en-US" dirty="0" smtClean="0">
                <a:latin typeface="Times New Roman"/>
                <a:cs typeface="Times New Roman"/>
              </a:rPr>
              <a:t>Howard Hughes Medical Institute</a:t>
            </a:r>
            <a:endParaRPr lang="en-US" dirty="0">
              <a:latin typeface="Times New Roman"/>
              <a:cs typeface="Times New Roman"/>
            </a:endParaRPr>
          </a:p>
        </p:txBody>
      </p:sp>
    </p:spTree>
    <p:extLst>
      <p:ext uri="{BB962C8B-B14F-4D97-AF65-F5344CB8AC3E}">
        <p14:creationId xmlns:p14="http://schemas.microsoft.com/office/powerpoint/2010/main" val="661245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304800"/>
            <a:ext cx="8001000" cy="7092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Georgia"/>
              <a:cs typeface="Georgia"/>
            </a:endParaRPr>
          </a:p>
        </p:txBody>
      </p:sp>
      <p:sp>
        <p:nvSpPr>
          <p:cNvPr id="5" name="TextBox 4"/>
          <p:cNvSpPr txBox="1"/>
          <p:nvPr/>
        </p:nvSpPr>
        <p:spPr>
          <a:xfrm>
            <a:off x="1" y="153399"/>
            <a:ext cx="9144000" cy="6355587"/>
          </a:xfrm>
          <a:prstGeom prst="rect">
            <a:avLst/>
          </a:prstGeom>
          <a:noFill/>
        </p:spPr>
        <p:txBody>
          <a:bodyPr wrap="square" rtlCol="0">
            <a:spAutoFit/>
          </a:bodyPr>
          <a:lstStyle/>
          <a:p>
            <a:r>
              <a:rPr lang="en-US" sz="2700" b="1" dirty="0">
                <a:latin typeface="Times New Roman"/>
                <a:cs typeface="Times New Roman"/>
              </a:rPr>
              <a:t>Sustainable Food Systems Research </a:t>
            </a:r>
            <a:r>
              <a:rPr lang="en-US" sz="2700" b="1" dirty="0" smtClean="0">
                <a:latin typeface="Times New Roman"/>
                <a:cs typeface="Times New Roman"/>
              </a:rPr>
              <a:t>Collaborative</a:t>
            </a:r>
            <a:endParaRPr lang="en-US" sz="2700" dirty="0" smtClean="0">
              <a:latin typeface="Times New Roman"/>
              <a:cs typeface="Times New Roman"/>
            </a:endParaRPr>
          </a:p>
          <a:p>
            <a:endParaRPr lang="en-US" sz="1600" dirty="0">
              <a:latin typeface="Times New Roman"/>
              <a:cs typeface="Times New Roman"/>
            </a:endParaRPr>
          </a:p>
          <a:p>
            <a:pPr marL="457200" indent="-457200">
              <a:buFont typeface="Arial"/>
              <a:buChar char="•"/>
            </a:pPr>
            <a:r>
              <a:rPr lang="en-US" sz="2800" dirty="0" smtClean="0">
                <a:latin typeface="Times New Roman"/>
                <a:cs typeface="Times New Roman"/>
              </a:rPr>
              <a:t>On-ramp to research for sophomores and juniors</a:t>
            </a:r>
          </a:p>
          <a:p>
            <a:pPr marL="457200" indent="-457200">
              <a:buFont typeface="Arial"/>
              <a:buChar char="•"/>
            </a:pPr>
            <a:r>
              <a:rPr lang="en-US" sz="2800" dirty="0" smtClean="0">
                <a:latin typeface="Times New Roman"/>
                <a:cs typeface="Times New Roman"/>
              </a:rPr>
              <a:t>Honors as hub for interdisciplinary conversation about Food Systems</a:t>
            </a:r>
          </a:p>
          <a:p>
            <a:pPr marL="457200" indent="-457200">
              <a:buFont typeface="Arial"/>
              <a:buChar char="•"/>
            </a:pPr>
            <a:r>
              <a:rPr lang="en-US" sz="2800" dirty="0" smtClean="0">
                <a:latin typeface="Times New Roman"/>
                <a:cs typeface="Times New Roman"/>
              </a:rPr>
              <a:t>Host </a:t>
            </a:r>
            <a:r>
              <a:rPr lang="en-US" sz="2800" dirty="0">
                <a:latin typeface="Times New Roman"/>
                <a:cs typeface="Times New Roman"/>
              </a:rPr>
              <a:t>seminars, </a:t>
            </a:r>
            <a:r>
              <a:rPr lang="en-US" sz="2800" dirty="0" smtClean="0">
                <a:latin typeface="Times New Roman"/>
                <a:cs typeface="Times New Roman"/>
              </a:rPr>
              <a:t>organize workshops, send students to conferences, publish on SFS</a:t>
            </a:r>
          </a:p>
          <a:p>
            <a:pPr marL="457200" indent="-457200">
              <a:buFont typeface="Arial"/>
              <a:buChar char="•"/>
            </a:pPr>
            <a:r>
              <a:rPr lang="en-US" sz="2800" dirty="0" smtClean="0">
                <a:latin typeface="Times New Roman"/>
                <a:cs typeface="Times New Roman"/>
              </a:rPr>
              <a:t>Honors tutorial course on SFS</a:t>
            </a:r>
          </a:p>
          <a:p>
            <a:pPr marL="457200" indent="-457200">
              <a:buFont typeface="Arial"/>
              <a:buChar char="•"/>
            </a:pPr>
            <a:r>
              <a:rPr lang="en-US" sz="2800" dirty="0" smtClean="0">
                <a:latin typeface="Times New Roman"/>
                <a:cs typeface="Times New Roman"/>
              </a:rPr>
              <a:t>Enhance our ability to attract funding, students, faculty, and community partners</a:t>
            </a:r>
          </a:p>
          <a:p>
            <a:pPr marL="457200" indent="-457200">
              <a:buFont typeface="Arial"/>
              <a:buChar char="•"/>
            </a:pPr>
            <a:r>
              <a:rPr lang="en-US" sz="2800" dirty="0" smtClean="0">
                <a:latin typeface="Times New Roman"/>
                <a:cs typeface="Times New Roman"/>
              </a:rPr>
              <a:t>Engage the </a:t>
            </a:r>
            <a:r>
              <a:rPr lang="en-US" sz="2800" dirty="0" err="1" smtClean="0">
                <a:latin typeface="Times New Roman"/>
                <a:cs typeface="Times New Roman"/>
              </a:rPr>
              <a:t>UMaine</a:t>
            </a:r>
            <a:r>
              <a:rPr lang="en-US" sz="2800" dirty="0" smtClean="0">
                <a:latin typeface="Times New Roman"/>
                <a:cs typeface="Times New Roman"/>
              </a:rPr>
              <a:t> Honors College community in important work at the local, regional, national and international levels.</a:t>
            </a:r>
          </a:p>
          <a:p>
            <a:pPr marL="457200" indent="-457200">
              <a:buFont typeface="Arial"/>
              <a:buChar char="•"/>
            </a:pPr>
            <a:r>
              <a:rPr lang="en-US" sz="2800" dirty="0" smtClean="0">
                <a:latin typeface="Times New Roman"/>
                <a:cs typeface="Times New Roman"/>
              </a:rPr>
              <a:t>Eight+ Honors theses in SFS in 3 years</a:t>
            </a:r>
          </a:p>
          <a:p>
            <a:endParaRPr lang="en-US" sz="2800" dirty="0" smtClean="0">
              <a:latin typeface="Times New Roman"/>
              <a:cs typeface="Times New Roman"/>
            </a:endParaRPr>
          </a:p>
        </p:txBody>
      </p:sp>
    </p:spTree>
    <p:extLst>
      <p:ext uri="{BB962C8B-B14F-4D97-AF65-F5344CB8AC3E}">
        <p14:creationId xmlns:p14="http://schemas.microsoft.com/office/powerpoint/2010/main" val="2049471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94" y="2234726"/>
            <a:ext cx="4114800" cy="3891437"/>
          </a:xfrm>
        </p:spPr>
        <p:txBody>
          <a:bodyPr>
            <a:normAutofit fontScale="85000" lnSpcReduction="20000"/>
          </a:bodyPr>
          <a:lstStyle/>
          <a:p>
            <a:pPr lvl="0"/>
            <a:r>
              <a:rPr lang="en-US" b="1" dirty="0" smtClean="0">
                <a:latin typeface="Times New Roman"/>
                <a:cs typeface="Times New Roman"/>
              </a:rPr>
              <a:t>Honors features </a:t>
            </a:r>
            <a:r>
              <a:rPr lang="en-US" b="1" dirty="0">
                <a:latin typeface="Times New Roman"/>
                <a:cs typeface="Times New Roman"/>
              </a:rPr>
              <a:t>s</a:t>
            </a:r>
            <a:r>
              <a:rPr lang="en-US" b="1" dirty="0" smtClean="0">
                <a:latin typeface="Times New Roman"/>
                <a:cs typeface="Times New Roman"/>
              </a:rPr>
              <a:t>mall</a:t>
            </a:r>
            <a:r>
              <a:rPr lang="en-US" dirty="0" smtClean="0">
                <a:latin typeface="Times New Roman"/>
                <a:cs typeface="Times New Roman"/>
              </a:rPr>
              <a:t> </a:t>
            </a:r>
            <a:r>
              <a:rPr lang="en-US" dirty="0">
                <a:latin typeface="Times New Roman"/>
                <a:cs typeface="Times New Roman"/>
              </a:rPr>
              <a:t>classes and </a:t>
            </a:r>
            <a:r>
              <a:rPr lang="en-US" b="1" dirty="0">
                <a:latin typeface="Times New Roman"/>
                <a:cs typeface="Times New Roman"/>
              </a:rPr>
              <a:t>personalized</a:t>
            </a:r>
            <a:r>
              <a:rPr lang="en-US" dirty="0">
                <a:latin typeface="Times New Roman"/>
                <a:cs typeface="Times New Roman"/>
              </a:rPr>
              <a:t> attention by </a:t>
            </a:r>
            <a:r>
              <a:rPr lang="en-US" dirty="0" smtClean="0">
                <a:latin typeface="Times New Roman"/>
                <a:cs typeface="Times New Roman"/>
              </a:rPr>
              <a:t>faculty</a:t>
            </a:r>
          </a:p>
          <a:p>
            <a:pPr lvl="0"/>
            <a:r>
              <a:rPr lang="en-US" b="1" dirty="0" smtClean="0">
                <a:latin typeface="Times New Roman"/>
                <a:cs typeface="Times New Roman"/>
              </a:rPr>
              <a:t>The core</a:t>
            </a:r>
            <a:endParaRPr lang="en-US" b="1" dirty="0">
              <a:latin typeface="Times New Roman"/>
              <a:cs typeface="Times New Roman"/>
            </a:endParaRPr>
          </a:p>
          <a:p>
            <a:pPr lvl="0"/>
            <a:r>
              <a:rPr lang="en-US" dirty="0" smtClean="0">
                <a:latin typeface="Times New Roman"/>
                <a:cs typeface="Times New Roman"/>
              </a:rPr>
              <a:t>Excellent </a:t>
            </a:r>
            <a:r>
              <a:rPr lang="en-US" b="1" dirty="0" smtClean="0">
                <a:latin typeface="Times New Roman"/>
                <a:cs typeface="Times New Roman"/>
              </a:rPr>
              <a:t>research</a:t>
            </a:r>
            <a:r>
              <a:rPr lang="en-US" dirty="0" smtClean="0">
                <a:latin typeface="Times New Roman"/>
                <a:cs typeface="Times New Roman"/>
              </a:rPr>
              <a:t>, </a:t>
            </a:r>
            <a:r>
              <a:rPr lang="en-US" b="1" dirty="0">
                <a:latin typeface="Times New Roman"/>
                <a:cs typeface="Times New Roman"/>
              </a:rPr>
              <a:t>internship</a:t>
            </a:r>
            <a:r>
              <a:rPr lang="en-US" dirty="0">
                <a:latin typeface="Times New Roman"/>
                <a:cs typeface="Times New Roman"/>
              </a:rPr>
              <a:t> and </a:t>
            </a:r>
            <a:r>
              <a:rPr lang="en-US" b="1" dirty="0">
                <a:latin typeface="Times New Roman"/>
                <a:cs typeface="Times New Roman"/>
              </a:rPr>
              <a:t>co-op</a:t>
            </a:r>
            <a:r>
              <a:rPr lang="en-US" dirty="0">
                <a:latin typeface="Times New Roman"/>
                <a:cs typeface="Times New Roman"/>
              </a:rPr>
              <a:t> </a:t>
            </a:r>
            <a:r>
              <a:rPr lang="en-US" dirty="0" smtClean="0">
                <a:latin typeface="Times New Roman"/>
                <a:cs typeface="Times New Roman"/>
              </a:rPr>
              <a:t>opportunities </a:t>
            </a:r>
          </a:p>
          <a:p>
            <a:pPr lvl="0"/>
            <a:r>
              <a:rPr lang="en-US" b="1" dirty="0" smtClean="0">
                <a:latin typeface="Times New Roman"/>
                <a:cs typeface="Times New Roman"/>
              </a:rPr>
              <a:t>Beautiful</a:t>
            </a:r>
            <a:r>
              <a:rPr lang="en-US" dirty="0" smtClean="0">
                <a:latin typeface="Times New Roman"/>
                <a:cs typeface="Times New Roman"/>
              </a:rPr>
              <a:t> </a:t>
            </a:r>
            <a:r>
              <a:rPr lang="en-US" dirty="0">
                <a:latin typeface="Times New Roman"/>
                <a:cs typeface="Times New Roman"/>
              </a:rPr>
              <a:t>campus and easy access to </a:t>
            </a:r>
            <a:r>
              <a:rPr lang="en-US" b="1" dirty="0">
                <a:latin typeface="Times New Roman"/>
                <a:cs typeface="Times New Roman"/>
              </a:rPr>
              <a:t>outdoor activities </a:t>
            </a:r>
            <a:r>
              <a:rPr lang="en-US" dirty="0">
                <a:latin typeface="Times New Roman"/>
                <a:cs typeface="Times New Roman"/>
              </a:rPr>
              <a:t>year </a:t>
            </a:r>
            <a:r>
              <a:rPr lang="en-US" dirty="0" smtClean="0">
                <a:latin typeface="Times New Roman"/>
                <a:cs typeface="Times New Roman"/>
              </a:rPr>
              <a:t>round</a:t>
            </a:r>
            <a:endParaRPr lang="en-US" dirty="0">
              <a:latin typeface="Times New Roman"/>
              <a:cs typeface="Times New Roman"/>
            </a:endParaRPr>
          </a:p>
        </p:txBody>
      </p:sp>
      <p:sp>
        <p:nvSpPr>
          <p:cNvPr id="4" name="TextBox 3"/>
          <p:cNvSpPr txBox="1"/>
          <p:nvPr/>
        </p:nvSpPr>
        <p:spPr>
          <a:xfrm>
            <a:off x="204081" y="1042551"/>
            <a:ext cx="8592505" cy="584776"/>
          </a:xfrm>
          <a:prstGeom prst="rect">
            <a:avLst/>
          </a:prstGeom>
          <a:noFill/>
        </p:spPr>
        <p:txBody>
          <a:bodyPr wrap="square" rtlCol="0">
            <a:spAutoFit/>
          </a:bodyPr>
          <a:lstStyle/>
          <a:p>
            <a:pPr algn="ctr"/>
            <a:r>
              <a:rPr lang="en-US" sz="3200" dirty="0" smtClean="0">
                <a:solidFill>
                  <a:schemeClr val="tx2">
                    <a:lumMod val="75000"/>
                  </a:schemeClr>
                </a:solidFill>
                <a:latin typeface="Times New Roman"/>
                <a:cs typeface="Times New Roman"/>
              </a:rPr>
              <a:t>Big university resources but small college feel</a:t>
            </a:r>
            <a:endParaRPr lang="en-US" sz="3200" dirty="0">
              <a:solidFill>
                <a:schemeClr val="tx2">
                  <a:lumMod val="75000"/>
                </a:schemeClr>
              </a:solidFill>
              <a:latin typeface="Times New Roman"/>
              <a:cs typeface="Times New Roman"/>
            </a:endParaRPr>
          </a:p>
        </p:txBody>
      </p:sp>
      <p:pic>
        <p:nvPicPr>
          <p:cNvPr id="2" name="Picture 1" descr="Honorsclas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363" y="1688882"/>
            <a:ext cx="4709852" cy="4964994"/>
          </a:xfrm>
          <a:prstGeom prst="rect">
            <a:avLst/>
          </a:prstGeom>
        </p:spPr>
      </p:pic>
      <p:sp>
        <p:nvSpPr>
          <p:cNvPr id="5" name="Title 1"/>
          <p:cNvSpPr txBox="1">
            <a:spLocks/>
          </p:cNvSpPr>
          <p:nvPr/>
        </p:nvSpPr>
        <p:spPr>
          <a:xfrm>
            <a:off x="2305546" y="267594"/>
            <a:ext cx="4362446" cy="7908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Times New Roman"/>
                <a:cs typeface="Times New Roman"/>
              </a:rPr>
              <a:t>Where do we fit?</a:t>
            </a:r>
            <a:endParaRPr lang="en-US" b="1" dirty="0">
              <a:latin typeface="Times New Roman"/>
              <a:cs typeface="Times New Roman"/>
            </a:endParaRPr>
          </a:p>
        </p:txBody>
      </p:sp>
    </p:spTree>
    <p:extLst>
      <p:ext uri="{BB962C8B-B14F-4D97-AF65-F5344CB8AC3E}">
        <p14:creationId xmlns:p14="http://schemas.microsoft.com/office/powerpoint/2010/main" val="250661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703347" y="1338843"/>
            <a:ext cx="3581400" cy="4832092"/>
          </a:xfrm>
          <a:prstGeom prst="rect">
            <a:avLst/>
          </a:prstGeom>
          <a:noFill/>
          <a:ln>
            <a:noFill/>
          </a:ln>
        </p:spPr>
        <p:txBody>
          <a:bodyPr>
            <a:spAutoFit/>
          </a:bodyPr>
          <a:lstStyle>
            <a:lvl1pPr>
              <a:defRPr sz="1400">
                <a:solidFill>
                  <a:schemeClr val="tx1"/>
                </a:solidFill>
                <a:latin typeface="Georgia" charset="0"/>
                <a:ea typeface="ＭＳ Ｐゴシック" charset="0"/>
              </a:defRPr>
            </a:lvl1pPr>
            <a:lvl2pPr marL="742950" indent="-285750">
              <a:defRPr sz="1400">
                <a:solidFill>
                  <a:schemeClr val="tx1"/>
                </a:solidFill>
                <a:latin typeface="Georgia" charset="0"/>
                <a:ea typeface="ＭＳ Ｐゴシック" charset="0"/>
              </a:defRPr>
            </a:lvl2pPr>
            <a:lvl3pPr marL="1143000" indent="-228600">
              <a:defRPr sz="1400">
                <a:solidFill>
                  <a:schemeClr val="tx1"/>
                </a:solidFill>
                <a:latin typeface="Georgia" charset="0"/>
                <a:ea typeface="ＭＳ Ｐゴシック" charset="0"/>
              </a:defRPr>
            </a:lvl3pPr>
            <a:lvl4pPr marL="1600200" indent="-228600">
              <a:defRPr sz="1400">
                <a:solidFill>
                  <a:schemeClr val="tx1"/>
                </a:solidFill>
                <a:latin typeface="Georgia" charset="0"/>
                <a:ea typeface="ＭＳ Ｐゴシック" charset="0"/>
              </a:defRPr>
            </a:lvl4pPr>
            <a:lvl5pPr marL="2057400" indent="-228600">
              <a:defRPr sz="1400">
                <a:solidFill>
                  <a:schemeClr val="tx1"/>
                </a:solidFill>
                <a:latin typeface="Georgia" charset="0"/>
                <a:ea typeface="ＭＳ Ｐゴシック" charset="0"/>
              </a:defRPr>
            </a:lvl5pPr>
            <a:lvl6pPr marL="2514600" indent="-228600" algn="ctr"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eaLnBrk="0" fontAlgn="base" hangingPunct="0">
              <a:spcBef>
                <a:spcPct val="0"/>
              </a:spcBef>
              <a:spcAft>
                <a:spcPct val="0"/>
              </a:spcAft>
              <a:defRPr sz="1400">
                <a:solidFill>
                  <a:schemeClr val="tx1"/>
                </a:solidFill>
                <a:latin typeface="Georgia" charset="0"/>
                <a:ea typeface="ＭＳ Ｐゴシック" charset="0"/>
              </a:defRPr>
            </a:lvl9pPr>
          </a:lstStyle>
          <a:p>
            <a:pPr algn="l">
              <a:spcBef>
                <a:spcPct val="50000"/>
              </a:spcBef>
            </a:pPr>
            <a:r>
              <a:rPr lang="en-US" sz="2000" dirty="0">
                <a:latin typeface="Times New Roman"/>
                <a:cs typeface="Times New Roman"/>
              </a:rPr>
              <a:t>I was blessed, more than 50 years ago, to be a student of the early Honors Program at the University of Maine.  The intellectual impact has not waned to this day.  It broadened my horizon immeasurably, enabling me to commune with the substantial ideas from diverse ages and cultures.  That early seeding of ideas has resulted in a sumptuous harvest, enriching my life to this day.</a:t>
            </a:r>
          </a:p>
          <a:p>
            <a:pPr algn="r"/>
            <a:endParaRPr lang="en-US" sz="800" dirty="0">
              <a:latin typeface="Times New Roman"/>
              <a:cs typeface="Times New Roman"/>
            </a:endParaRPr>
          </a:p>
          <a:p>
            <a:pPr algn="r"/>
            <a:r>
              <a:rPr lang="en-US" sz="2000" dirty="0">
                <a:latin typeface="Times New Roman"/>
                <a:cs typeface="Times New Roman"/>
              </a:rPr>
              <a:t>Bernard </a:t>
            </a:r>
            <a:r>
              <a:rPr lang="en-US" sz="2000" dirty="0" err="1">
                <a:latin typeface="Times New Roman"/>
                <a:cs typeface="Times New Roman"/>
              </a:rPr>
              <a:t>Lown</a:t>
            </a:r>
            <a:r>
              <a:rPr lang="en-US" sz="2000" dirty="0">
                <a:latin typeface="Times New Roman"/>
                <a:cs typeface="Times New Roman"/>
              </a:rPr>
              <a:t>, M.D. </a:t>
            </a:r>
            <a:r>
              <a:rPr lang="ja-JP" altLang="en-US" sz="2000" dirty="0">
                <a:latin typeface="Times New Roman"/>
                <a:cs typeface="Times New Roman"/>
              </a:rPr>
              <a:t>’</a:t>
            </a:r>
            <a:r>
              <a:rPr lang="en-US" sz="2000" dirty="0">
                <a:latin typeface="Times New Roman"/>
                <a:cs typeface="Times New Roman"/>
              </a:rPr>
              <a:t>42</a:t>
            </a:r>
          </a:p>
          <a:p>
            <a:pPr algn="r"/>
            <a:r>
              <a:rPr lang="en-US" sz="2000" dirty="0">
                <a:latin typeface="Times New Roman"/>
                <a:cs typeface="Times New Roman"/>
              </a:rPr>
              <a:t>Nobel Peace Prize 1985</a:t>
            </a:r>
          </a:p>
        </p:txBody>
      </p:sp>
      <p:sp>
        <p:nvSpPr>
          <p:cNvPr id="22531" name="Text Box 4"/>
          <p:cNvSpPr txBox="1">
            <a:spLocks noChangeArrowheads="1"/>
          </p:cNvSpPr>
          <p:nvPr/>
        </p:nvSpPr>
        <p:spPr bwMode="auto">
          <a:xfrm>
            <a:off x="817147" y="477920"/>
            <a:ext cx="7467600" cy="600164"/>
          </a:xfrm>
          <a:prstGeom prst="rect">
            <a:avLst/>
          </a:prstGeom>
          <a:noFill/>
          <a:ln>
            <a:noFill/>
          </a:ln>
        </p:spPr>
        <p:txBody>
          <a:bodyPr>
            <a:spAutoFit/>
          </a:bodyPr>
          <a:lstStyle>
            <a:lvl1pPr>
              <a:defRPr sz="1400">
                <a:solidFill>
                  <a:schemeClr val="tx1"/>
                </a:solidFill>
                <a:latin typeface="Georgia" charset="0"/>
                <a:ea typeface="ＭＳ Ｐゴシック" charset="0"/>
              </a:defRPr>
            </a:lvl1pPr>
            <a:lvl2pPr marL="742950" indent="-285750">
              <a:defRPr sz="1400">
                <a:solidFill>
                  <a:schemeClr val="tx1"/>
                </a:solidFill>
                <a:latin typeface="Georgia" charset="0"/>
                <a:ea typeface="ＭＳ Ｐゴシック" charset="0"/>
              </a:defRPr>
            </a:lvl2pPr>
            <a:lvl3pPr marL="1143000" indent="-228600">
              <a:defRPr sz="1400">
                <a:solidFill>
                  <a:schemeClr val="tx1"/>
                </a:solidFill>
                <a:latin typeface="Georgia" charset="0"/>
                <a:ea typeface="ＭＳ Ｐゴシック" charset="0"/>
              </a:defRPr>
            </a:lvl3pPr>
            <a:lvl4pPr marL="1600200" indent="-228600">
              <a:defRPr sz="1400">
                <a:solidFill>
                  <a:schemeClr val="tx1"/>
                </a:solidFill>
                <a:latin typeface="Georgia" charset="0"/>
                <a:ea typeface="ＭＳ Ｐゴシック" charset="0"/>
              </a:defRPr>
            </a:lvl4pPr>
            <a:lvl5pPr marL="2057400" indent="-228600">
              <a:defRPr sz="1400">
                <a:solidFill>
                  <a:schemeClr val="tx1"/>
                </a:solidFill>
                <a:latin typeface="Georgia" charset="0"/>
                <a:ea typeface="ＭＳ Ｐゴシック" charset="0"/>
              </a:defRPr>
            </a:lvl5pPr>
            <a:lvl6pPr marL="2514600" indent="-228600" algn="ctr"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eaLnBrk="0" fontAlgn="base" hangingPunct="0">
              <a:spcBef>
                <a:spcPct val="0"/>
              </a:spcBef>
              <a:spcAft>
                <a:spcPct val="0"/>
              </a:spcAft>
              <a:defRPr sz="1400">
                <a:solidFill>
                  <a:schemeClr val="tx1"/>
                </a:solidFill>
                <a:latin typeface="Georgia" charset="0"/>
                <a:ea typeface="ＭＳ Ｐゴシック" charset="0"/>
              </a:defRPr>
            </a:lvl9pPr>
          </a:lstStyle>
          <a:p>
            <a:pPr algn="l"/>
            <a:r>
              <a:rPr lang="en-US" sz="3300" dirty="0">
                <a:latin typeface="Times New Roman"/>
                <a:cs typeface="Times New Roman"/>
              </a:rPr>
              <a:t>A sumptuous harvest, enriching my life</a:t>
            </a:r>
          </a:p>
        </p:txBody>
      </p:sp>
      <p:pic>
        <p:nvPicPr>
          <p:cNvPr id="22532" name="Picture 9" descr="BERNAWRD L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17" y="1526940"/>
            <a:ext cx="3617830" cy="4699449"/>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3746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alphaModFix amt="60000"/>
          </a:blip>
          <a:srcRect t="14920" b="4606"/>
          <a:stretch/>
        </p:blipFill>
        <p:spPr>
          <a:xfrm>
            <a:off x="0" y="1890980"/>
            <a:ext cx="9220955" cy="4967020"/>
          </a:xfrm>
          <a:prstGeom prst="rect">
            <a:avLst/>
          </a:prstGeom>
          <a:ln w="12700" cmpd="sng">
            <a:noFill/>
          </a:ln>
        </p:spPr>
      </p:pic>
      <p:sp>
        <p:nvSpPr>
          <p:cNvPr id="2" name="TextBox 1"/>
          <p:cNvSpPr txBox="1"/>
          <p:nvPr/>
        </p:nvSpPr>
        <p:spPr>
          <a:xfrm>
            <a:off x="124086" y="1883755"/>
            <a:ext cx="8932964" cy="5262979"/>
          </a:xfrm>
          <a:prstGeom prst="rect">
            <a:avLst/>
          </a:prstGeom>
          <a:noFill/>
        </p:spPr>
        <p:txBody>
          <a:bodyPr wrap="square" rtlCol="0">
            <a:spAutoFit/>
          </a:bodyPr>
          <a:lstStyle/>
          <a:p>
            <a:pPr marL="342900" indent="-342900">
              <a:buFont typeface="Arial"/>
              <a:buChar char="•"/>
            </a:pPr>
            <a:r>
              <a:rPr lang="en-US" sz="2400" b="1" dirty="0">
                <a:latin typeface="Times New Roman"/>
                <a:cs typeface="Times New Roman"/>
              </a:rPr>
              <a:t>Founded in 1865: the state’s only RU/H institution</a:t>
            </a:r>
          </a:p>
          <a:p>
            <a:pPr marL="342900" indent="-342900">
              <a:buFont typeface="Arial"/>
              <a:buChar char="•"/>
            </a:pPr>
            <a:r>
              <a:rPr lang="en-US" sz="2400" b="1" dirty="0">
                <a:latin typeface="Times New Roman"/>
                <a:cs typeface="Times New Roman"/>
              </a:rPr>
              <a:t>Original campus designed by Frederick Law Olmstead</a:t>
            </a:r>
          </a:p>
          <a:p>
            <a:pPr marL="342900" indent="-342900">
              <a:buFont typeface="Arial"/>
              <a:buChar char="•"/>
            </a:pPr>
            <a:endParaRPr lang="en-US" sz="2400" b="1" dirty="0">
              <a:latin typeface="Times New Roman"/>
              <a:cs typeface="Times New Roman"/>
            </a:endParaRPr>
          </a:p>
          <a:p>
            <a:pPr marL="342900" indent="-342900">
              <a:buFont typeface="Arial"/>
              <a:buChar char="•"/>
            </a:pPr>
            <a:endParaRPr lang="en-US" sz="2400" b="1" dirty="0">
              <a:latin typeface="Times New Roman"/>
              <a:cs typeface="Times New Roman"/>
            </a:endParaRPr>
          </a:p>
          <a:p>
            <a:pPr marL="342900" indent="-342900">
              <a:buFont typeface="Arial"/>
              <a:buChar char="•"/>
            </a:pPr>
            <a:endParaRPr lang="en-US" sz="2400" b="1" dirty="0">
              <a:latin typeface="Times New Roman"/>
              <a:cs typeface="Times New Roman"/>
            </a:endParaRPr>
          </a:p>
          <a:p>
            <a:pPr marL="342900" indent="-342900">
              <a:buFont typeface="Arial"/>
              <a:buChar char="•"/>
            </a:pPr>
            <a:endParaRPr lang="en-US" sz="2400" b="1" dirty="0">
              <a:latin typeface="Times New Roman"/>
              <a:cs typeface="Times New Roman"/>
            </a:endParaRPr>
          </a:p>
          <a:p>
            <a:pPr marL="342900" indent="-342900">
              <a:buFont typeface="Arial"/>
              <a:buChar char="•"/>
            </a:pPr>
            <a:endParaRPr lang="en-US" sz="2400" b="1" dirty="0">
              <a:latin typeface="Times New Roman"/>
              <a:cs typeface="Times New Roman"/>
            </a:endParaRPr>
          </a:p>
          <a:p>
            <a:pPr marL="342900" indent="-342900">
              <a:buFont typeface="Arial"/>
              <a:buChar char="•"/>
            </a:pPr>
            <a:endParaRPr lang="en-US" sz="2400" b="1" dirty="0">
              <a:latin typeface="Times New Roman"/>
              <a:cs typeface="Times New Roman"/>
            </a:endParaRPr>
          </a:p>
          <a:p>
            <a:pPr marL="342900" indent="-342900">
              <a:buFont typeface="Arial"/>
              <a:buChar char="•"/>
            </a:pPr>
            <a:endParaRPr lang="en-US" sz="2400" b="1" dirty="0">
              <a:latin typeface="Times New Roman"/>
              <a:cs typeface="Times New Roman"/>
            </a:endParaRPr>
          </a:p>
          <a:p>
            <a:pPr marL="342900" indent="-342900">
              <a:buFont typeface="Arial"/>
              <a:buChar char="•"/>
            </a:pPr>
            <a:r>
              <a:rPr lang="en-US" sz="2400" b="1" dirty="0">
                <a:latin typeface="Times New Roman"/>
                <a:cs typeface="Times New Roman"/>
              </a:rPr>
              <a:t>9297 undergraduates </a:t>
            </a:r>
            <a:r>
              <a:rPr lang="en-US" sz="2400" b="1" dirty="0" smtClean="0">
                <a:latin typeface="Times New Roman"/>
                <a:cs typeface="Times New Roman"/>
              </a:rPr>
              <a:t>in 100 </a:t>
            </a:r>
            <a:r>
              <a:rPr lang="en-US" sz="2400" b="1" dirty="0">
                <a:latin typeface="Times New Roman"/>
                <a:cs typeface="Times New Roman"/>
              </a:rPr>
              <a:t>majors &amp; academic programs</a:t>
            </a:r>
          </a:p>
          <a:p>
            <a:pPr marL="342900" indent="-342900">
              <a:buFont typeface="Arial"/>
              <a:buChar char="•"/>
            </a:pPr>
            <a:r>
              <a:rPr lang="en-US" sz="2400" b="1" dirty="0">
                <a:latin typeface="Times New Roman"/>
                <a:cs typeface="Times New Roman"/>
              </a:rPr>
              <a:t>1625 graduate students in 70 Master’s &amp; 30 Doctoral programs</a:t>
            </a:r>
          </a:p>
          <a:p>
            <a:pPr marL="342900" indent="-342900">
              <a:buFont typeface="Arial"/>
              <a:buChar char="•"/>
            </a:pPr>
            <a:r>
              <a:rPr lang="en-US" sz="2400" b="1" dirty="0">
                <a:latin typeface="Times New Roman"/>
                <a:cs typeface="Times New Roman"/>
              </a:rPr>
              <a:t>Maine’s only NCAA Division I athletics program with 84 individual &amp; team conference championships in the last 10 years</a:t>
            </a:r>
          </a:p>
          <a:p>
            <a:pPr marL="285750" indent="-285750">
              <a:buFont typeface="Arial"/>
              <a:buChar char="•"/>
            </a:pPr>
            <a:endParaRPr lang="en-US" sz="2400" dirty="0">
              <a:latin typeface="Times New Roman"/>
              <a:cs typeface="Times New Roman"/>
            </a:endParaRPr>
          </a:p>
        </p:txBody>
      </p:sp>
      <p:pic>
        <p:nvPicPr>
          <p:cNvPr id="3" name="Picture 2" descr="Honors College logo_nobkgrn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107" y="152228"/>
            <a:ext cx="2828796" cy="1100087"/>
          </a:xfrm>
          <a:prstGeom prst="rect">
            <a:avLst/>
          </a:prstGeom>
        </p:spPr>
      </p:pic>
      <p:grpSp>
        <p:nvGrpSpPr>
          <p:cNvPr id="6" name="Group 5"/>
          <p:cNvGrpSpPr/>
          <p:nvPr/>
        </p:nvGrpSpPr>
        <p:grpSpPr>
          <a:xfrm>
            <a:off x="5997903" y="3821402"/>
            <a:ext cx="1774666" cy="370757"/>
            <a:chOff x="5997903" y="3821402"/>
            <a:chExt cx="1774666" cy="370757"/>
          </a:xfrm>
        </p:grpSpPr>
        <p:sp>
          <p:nvSpPr>
            <p:cNvPr id="5" name="Oval 4"/>
            <p:cNvSpPr/>
            <p:nvPr/>
          </p:nvSpPr>
          <p:spPr>
            <a:xfrm>
              <a:off x="6571532" y="4049003"/>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681129" y="3957563"/>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226077" y="3821402"/>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997903" y="4100719"/>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i2map_ma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2600332" cy="1666879"/>
          </a:xfrm>
          <a:prstGeom prst="rect">
            <a:avLst/>
          </a:prstGeom>
        </p:spPr>
      </p:pic>
      <p:pic>
        <p:nvPicPr>
          <p:cNvPr id="12" name="Picture 11" descr="Orono_ME.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631" y="-97614"/>
            <a:ext cx="1981369" cy="1981369"/>
          </a:xfrm>
          <a:prstGeom prst="rect">
            <a:avLst/>
          </a:prstGeom>
        </p:spPr>
      </p:pic>
      <p:sp>
        <p:nvSpPr>
          <p:cNvPr id="4" name="TextBox 3"/>
          <p:cNvSpPr txBox="1"/>
          <p:nvPr/>
        </p:nvSpPr>
        <p:spPr>
          <a:xfrm>
            <a:off x="-503940" y="1374491"/>
            <a:ext cx="9144000" cy="584776"/>
          </a:xfrm>
          <a:prstGeom prst="rect">
            <a:avLst/>
          </a:prstGeom>
          <a:noFill/>
        </p:spPr>
        <p:txBody>
          <a:bodyPr wrap="square" rtlCol="0">
            <a:spAutoFit/>
          </a:bodyPr>
          <a:lstStyle/>
          <a:p>
            <a:pPr algn="ctr"/>
            <a:r>
              <a:rPr lang="en-US" sz="3200" dirty="0" smtClean="0">
                <a:solidFill>
                  <a:schemeClr val="tx2">
                    <a:lumMod val="75000"/>
                  </a:schemeClr>
                </a:solidFill>
                <a:latin typeface="Times New Roman"/>
                <a:cs typeface="Times New Roman"/>
              </a:rPr>
              <a:t>Maine’s Land &amp; Sea Grant University</a:t>
            </a:r>
          </a:p>
        </p:txBody>
      </p:sp>
    </p:spTree>
    <p:extLst>
      <p:ext uri="{BB962C8B-B14F-4D97-AF65-F5344CB8AC3E}">
        <p14:creationId xmlns:p14="http://schemas.microsoft.com/office/powerpoint/2010/main" val="631664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785" y="231725"/>
            <a:ext cx="5355015" cy="1143000"/>
          </a:xfrm>
        </p:spPr>
        <p:txBody>
          <a:bodyPr/>
          <a:lstStyle/>
          <a:p>
            <a:r>
              <a:rPr lang="en-US" i="1" dirty="0" smtClean="0"/>
              <a:t>Honors Education</a:t>
            </a:r>
            <a:endParaRPr lang="en-US" i="1" dirty="0"/>
          </a:p>
        </p:txBody>
      </p:sp>
      <p:sp>
        <p:nvSpPr>
          <p:cNvPr id="3" name="Content Placeholder 2"/>
          <p:cNvSpPr>
            <a:spLocks noGrp="1"/>
          </p:cNvSpPr>
          <p:nvPr>
            <p:ph idx="1"/>
          </p:nvPr>
        </p:nvSpPr>
        <p:spPr>
          <a:xfrm>
            <a:off x="457200" y="1909764"/>
            <a:ext cx="8229600" cy="3154362"/>
          </a:xfrm>
        </p:spPr>
        <p:txBody>
          <a:bodyPr>
            <a:normAutofit fontScale="92500" lnSpcReduction="20000"/>
          </a:bodyPr>
          <a:lstStyle/>
          <a:p>
            <a:pPr marL="0" indent="0">
              <a:buNone/>
            </a:pPr>
            <a:r>
              <a:rPr lang="en-US" i="1" dirty="0" smtClean="0">
                <a:latin typeface="Times New Roman"/>
                <a:cs typeface="Times New Roman"/>
              </a:rPr>
              <a:t>The Honors College at the University of Maine promotes academic excellence, community engagement, and access to global opportunities.</a:t>
            </a:r>
          </a:p>
          <a:p>
            <a:pPr marL="0" indent="0">
              <a:buNone/>
            </a:pPr>
            <a:endParaRPr lang="en-US" i="1" dirty="0">
              <a:latin typeface="Times New Roman"/>
              <a:cs typeface="Times New Roman"/>
            </a:endParaRPr>
          </a:p>
          <a:p>
            <a:pPr marL="0" indent="0">
              <a:buNone/>
            </a:pPr>
            <a:r>
              <a:rPr lang="en-US" i="1" dirty="0" smtClean="0">
                <a:latin typeface="Times New Roman"/>
                <a:cs typeface="Times New Roman"/>
              </a:rPr>
              <a:t>We also champion the liberal arts core while serving as a hub for interdisciplinary work in a research intensi</a:t>
            </a:r>
            <a:r>
              <a:rPr lang="en-US" i="1" dirty="0">
                <a:latin typeface="Times New Roman"/>
                <a:cs typeface="Times New Roman"/>
              </a:rPr>
              <a:t>v</a:t>
            </a:r>
            <a:r>
              <a:rPr lang="en-US" i="1" dirty="0" smtClean="0">
                <a:latin typeface="Times New Roman"/>
                <a:cs typeface="Times New Roman"/>
              </a:rPr>
              <a:t>e university. </a:t>
            </a:r>
            <a:endParaRPr lang="en-US" dirty="0">
              <a:latin typeface="Times New Roman"/>
              <a:cs typeface="Times New Roman"/>
            </a:endParaRPr>
          </a:p>
        </p:txBody>
      </p:sp>
      <p:pic>
        <p:nvPicPr>
          <p:cNvPr id="4" name="Picture 3" descr="Honors College logo_nobkgrn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81" y="274638"/>
            <a:ext cx="2828796" cy="1100087"/>
          </a:xfrm>
          <a:prstGeom prst="rect">
            <a:avLst/>
          </a:prstGeom>
        </p:spPr>
      </p:pic>
    </p:spTree>
    <p:extLst>
      <p:ext uri="{BB962C8B-B14F-4D97-AF65-F5344CB8AC3E}">
        <p14:creationId xmlns:p14="http://schemas.microsoft.com/office/powerpoint/2010/main" val="2792519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50398" y="319771"/>
            <a:ext cx="8665002" cy="646331"/>
          </a:xfrm>
          <a:prstGeom prst="rect">
            <a:avLst/>
          </a:prstGeom>
          <a:noFill/>
          <a:ln>
            <a:noFill/>
          </a:ln>
        </p:spPr>
        <p:txBody>
          <a:bodyPr wrap="square">
            <a:spAutoFit/>
          </a:bodyPr>
          <a:lstStyle>
            <a:lvl1pPr>
              <a:defRPr sz="1400">
                <a:solidFill>
                  <a:schemeClr val="tx1"/>
                </a:solidFill>
                <a:latin typeface="Georgia" charset="0"/>
                <a:ea typeface="ＭＳ Ｐゴシック" charset="0"/>
              </a:defRPr>
            </a:lvl1pPr>
            <a:lvl2pPr marL="742950" indent="-285750">
              <a:defRPr sz="1400">
                <a:solidFill>
                  <a:schemeClr val="tx1"/>
                </a:solidFill>
                <a:latin typeface="Georgia" charset="0"/>
                <a:ea typeface="ＭＳ Ｐゴシック" charset="0"/>
              </a:defRPr>
            </a:lvl2pPr>
            <a:lvl3pPr marL="1143000" indent="-228600">
              <a:defRPr sz="1400">
                <a:solidFill>
                  <a:schemeClr val="tx1"/>
                </a:solidFill>
                <a:latin typeface="Georgia" charset="0"/>
                <a:ea typeface="ＭＳ Ｐゴシック" charset="0"/>
              </a:defRPr>
            </a:lvl3pPr>
            <a:lvl4pPr marL="1600200" indent="-228600">
              <a:defRPr sz="1400">
                <a:solidFill>
                  <a:schemeClr val="tx1"/>
                </a:solidFill>
                <a:latin typeface="Georgia" charset="0"/>
                <a:ea typeface="ＭＳ Ｐゴシック" charset="0"/>
              </a:defRPr>
            </a:lvl4pPr>
            <a:lvl5pPr marL="2057400" indent="-228600">
              <a:defRPr sz="1400">
                <a:solidFill>
                  <a:schemeClr val="tx1"/>
                </a:solidFill>
                <a:latin typeface="Georgia" charset="0"/>
                <a:ea typeface="ＭＳ Ｐゴシック" charset="0"/>
              </a:defRPr>
            </a:lvl5pPr>
            <a:lvl6pPr marL="2514600" indent="-228600" algn="ctr" eaLnBrk="0" fontAlgn="base" hangingPunct="0">
              <a:spcBef>
                <a:spcPct val="0"/>
              </a:spcBef>
              <a:spcAft>
                <a:spcPct val="0"/>
              </a:spcAft>
              <a:defRPr sz="1400">
                <a:solidFill>
                  <a:schemeClr val="tx1"/>
                </a:solidFill>
                <a:latin typeface="Georgia" charset="0"/>
                <a:ea typeface="ＭＳ Ｐゴシック" charset="0"/>
              </a:defRPr>
            </a:lvl6pPr>
            <a:lvl7pPr marL="2971800" indent="-228600" algn="ctr" eaLnBrk="0" fontAlgn="base" hangingPunct="0">
              <a:spcBef>
                <a:spcPct val="0"/>
              </a:spcBef>
              <a:spcAft>
                <a:spcPct val="0"/>
              </a:spcAft>
              <a:defRPr sz="1400">
                <a:solidFill>
                  <a:schemeClr val="tx1"/>
                </a:solidFill>
                <a:latin typeface="Georgia" charset="0"/>
                <a:ea typeface="ＭＳ Ｐゴシック" charset="0"/>
              </a:defRPr>
            </a:lvl7pPr>
            <a:lvl8pPr marL="3429000" indent="-228600" algn="ctr" eaLnBrk="0" fontAlgn="base" hangingPunct="0">
              <a:spcBef>
                <a:spcPct val="0"/>
              </a:spcBef>
              <a:spcAft>
                <a:spcPct val="0"/>
              </a:spcAft>
              <a:defRPr sz="1400">
                <a:solidFill>
                  <a:schemeClr val="tx1"/>
                </a:solidFill>
                <a:latin typeface="Georgia" charset="0"/>
                <a:ea typeface="ＭＳ Ｐゴシック" charset="0"/>
              </a:defRPr>
            </a:lvl8pPr>
            <a:lvl9pPr marL="3886200" indent="-228600" algn="ctr" eaLnBrk="0" fontAlgn="base" hangingPunct="0">
              <a:spcBef>
                <a:spcPct val="0"/>
              </a:spcBef>
              <a:spcAft>
                <a:spcPct val="0"/>
              </a:spcAft>
              <a:defRPr sz="1400">
                <a:solidFill>
                  <a:schemeClr val="tx1"/>
                </a:solidFill>
                <a:latin typeface="Georgia" charset="0"/>
                <a:ea typeface="ＭＳ Ｐゴシック" charset="0"/>
              </a:defRPr>
            </a:lvl9pPr>
          </a:lstStyle>
          <a:p>
            <a:pPr algn="ctr"/>
            <a:r>
              <a:rPr lang="en-US" sz="3600" dirty="0" smtClean="0">
                <a:latin typeface="Times New Roman"/>
                <a:cs typeface="Times New Roman"/>
              </a:rPr>
              <a:t>What goes on in Honors at </a:t>
            </a:r>
            <a:r>
              <a:rPr lang="en-US" sz="3600" dirty="0" err="1" smtClean="0">
                <a:latin typeface="Times New Roman"/>
                <a:cs typeface="Times New Roman"/>
              </a:rPr>
              <a:t>UMaine</a:t>
            </a:r>
            <a:r>
              <a:rPr lang="en-US" sz="3600" dirty="0" smtClean="0"/>
              <a:t>?</a:t>
            </a:r>
            <a:endParaRPr lang="en-US" sz="3600" dirty="0"/>
          </a:p>
        </p:txBody>
      </p:sp>
      <p:sp>
        <p:nvSpPr>
          <p:cNvPr id="7171" name="Rectangle 5"/>
          <p:cNvSpPr>
            <a:spLocks noChangeArrowheads="1"/>
          </p:cNvSpPr>
          <p:nvPr/>
        </p:nvSpPr>
        <p:spPr bwMode="auto">
          <a:xfrm>
            <a:off x="762000" y="1003175"/>
            <a:ext cx="7620000" cy="5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buSzPct val="75000"/>
              <a:buFont typeface="Wingdings" charset="0"/>
              <a:buChar char="l"/>
            </a:pPr>
            <a:r>
              <a:rPr lang="en-US" sz="2800" dirty="0" smtClean="0">
                <a:latin typeface="Times New Roman"/>
                <a:cs typeface="Times New Roman"/>
              </a:rPr>
              <a:t>The </a:t>
            </a:r>
            <a:r>
              <a:rPr lang="en-US" sz="2800" dirty="0">
                <a:latin typeface="Times New Roman"/>
                <a:cs typeface="Times New Roman"/>
              </a:rPr>
              <a:t>Honors core curriculum complements students' programs and integrates with all majors</a:t>
            </a:r>
            <a:r>
              <a:rPr lang="en-US" sz="2800" dirty="0" smtClean="0">
                <a:latin typeface="Times New Roman"/>
                <a:cs typeface="Times New Roman"/>
              </a:rPr>
              <a:t>.</a:t>
            </a:r>
            <a:r>
              <a:rPr lang="en-US" sz="2800" dirty="0">
                <a:latin typeface="Times New Roman"/>
                <a:cs typeface="Times New Roman"/>
              </a:rPr>
              <a:t> </a:t>
            </a:r>
            <a:endParaRPr lang="en-US" sz="1400" dirty="0" smtClean="0">
              <a:latin typeface="Times New Roman"/>
              <a:cs typeface="Times New Roman"/>
            </a:endParaRPr>
          </a:p>
          <a:p>
            <a:pPr marL="342900" indent="-342900">
              <a:spcBef>
                <a:spcPct val="20000"/>
              </a:spcBef>
              <a:buClr>
                <a:schemeClr val="tx1"/>
              </a:buClr>
              <a:buSzPct val="75000"/>
              <a:buFont typeface="Wingdings" charset="0"/>
              <a:buChar char="l"/>
            </a:pPr>
            <a:r>
              <a:rPr lang="en-US" sz="2800" dirty="0" smtClean="0">
                <a:latin typeface="Times New Roman"/>
                <a:cs typeface="Times New Roman"/>
              </a:rPr>
              <a:t>Honors </a:t>
            </a:r>
            <a:r>
              <a:rPr lang="en-US" sz="2800" dirty="0">
                <a:latin typeface="Times New Roman"/>
                <a:cs typeface="Times New Roman"/>
              </a:rPr>
              <a:t>students complete a core sequence </a:t>
            </a:r>
            <a:r>
              <a:rPr lang="en-US" sz="2800" dirty="0" smtClean="0">
                <a:latin typeface="Times New Roman"/>
                <a:cs typeface="Times New Roman"/>
              </a:rPr>
              <a:t>of </a:t>
            </a:r>
          </a:p>
          <a:p>
            <a:pPr marL="914400" lvl="1" indent="-457200">
              <a:spcBef>
                <a:spcPct val="20000"/>
              </a:spcBef>
              <a:buClr>
                <a:schemeClr val="tx1"/>
              </a:buClr>
              <a:buSzPct val="75000"/>
              <a:buFont typeface="Arial"/>
              <a:buChar char="•"/>
            </a:pPr>
            <a:r>
              <a:rPr lang="en-US" sz="2800" dirty="0" smtClean="0">
                <a:latin typeface="Times New Roman"/>
                <a:cs typeface="Times New Roman"/>
              </a:rPr>
              <a:t>four </a:t>
            </a:r>
            <a:r>
              <a:rPr lang="en-US" sz="2800" dirty="0">
                <a:latin typeface="Times New Roman"/>
                <a:cs typeface="Times New Roman"/>
              </a:rPr>
              <a:t>interdisciplinary Honors courses, </a:t>
            </a:r>
            <a:endParaRPr lang="en-US" sz="2800" dirty="0" smtClean="0">
              <a:latin typeface="Times New Roman"/>
              <a:cs typeface="Times New Roman"/>
            </a:endParaRPr>
          </a:p>
          <a:p>
            <a:pPr marL="914400" lvl="1" indent="-457200">
              <a:spcBef>
                <a:spcPct val="20000"/>
              </a:spcBef>
              <a:buClr>
                <a:schemeClr val="tx1"/>
              </a:buClr>
              <a:buSzPct val="75000"/>
              <a:buFont typeface="Arial"/>
              <a:buChar char="•"/>
            </a:pPr>
            <a:r>
              <a:rPr lang="en-US" sz="2800" dirty="0" smtClean="0">
                <a:latin typeface="Times New Roman"/>
                <a:cs typeface="Times New Roman"/>
              </a:rPr>
              <a:t>a </a:t>
            </a:r>
            <a:r>
              <a:rPr lang="en-US" sz="2800" dirty="0">
                <a:latin typeface="Times New Roman"/>
                <a:cs typeface="Times New Roman"/>
              </a:rPr>
              <a:t>third-year Honors tutorial</a:t>
            </a:r>
            <a:r>
              <a:rPr lang="en-US" sz="2800" dirty="0" smtClean="0">
                <a:latin typeface="Times New Roman"/>
                <a:cs typeface="Times New Roman"/>
              </a:rPr>
              <a:t>, </a:t>
            </a:r>
          </a:p>
          <a:p>
            <a:pPr marL="914400" lvl="1" indent="-457200">
              <a:spcBef>
                <a:spcPct val="20000"/>
              </a:spcBef>
              <a:buClr>
                <a:schemeClr val="tx1"/>
              </a:buClr>
              <a:buSzPct val="75000"/>
              <a:buFont typeface="Arial"/>
              <a:buChar char="•"/>
            </a:pPr>
            <a:r>
              <a:rPr lang="en-US" sz="2800" dirty="0" smtClean="0">
                <a:latin typeface="Times New Roman"/>
                <a:cs typeface="Times New Roman"/>
              </a:rPr>
              <a:t>a </a:t>
            </a:r>
            <a:r>
              <a:rPr lang="en-US" sz="2800" dirty="0">
                <a:latin typeface="Times New Roman"/>
                <a:cs typeface="Times New Roman"/>
              </a:rPr>
              <a:t>2-semester independent Honors </a:t>
            </a:r>
            <a:r>
              <a:rPr lang="en-US" sz="2800" dirty="0" smtClean="0">
                <a:latin typeface="Times New Roman"/>
                <a:cs typeface="Times New Roman"/>
              </a:rPr>
              <a:t>thesis</a:t>
            </a:r>
            <a:endParaRPr lang="en-US" sz="2400" dirty="0">
              <a:latin typeface="Times New Roman"/>
              <a:cs typeface="Times New Roman"/>
            </a:endParaRPr>
          </a:p>
          <a:p>
            <a:pPr marL="342900" indent="-342900" algn="l" eaLnBrk="1" hangingPunct="1">
              <a:spcBef>
                <a:spcPct val="20000"/>
              </a:spcBef>
              <a:buClr>
                <a:schemeClr val="tx1"/>
              </a:buClr>
              <a:buSzPct val="75000"/>
              <a:buFont typeface="Wingdings" charset="0"/>
              <a:buChar char="l"/>
            </a:pPr>
            <a:r>
              <a:rPr lang="en-US" sz="2800" dirty="0">
                <a:latin typeface="Times New Roman"/>
                <a:cs typeface="Times New Roman"/>
              </a:rPr>
              <a:t>Completion of the Honors curriculum meets </a:t>
            </a:r>
            <a:r>
              <a:rPr lang="en-US" sz="2800" dirty="0" smtClean="0">
                <a:latin typeface="Times New Roman"/>
                <a:cs typeface="Times New Roman"/>
              </a:rPr>
              <a:t>the University </a:t>
            </a:r>
            <a:r>
              <a:rPr lang="en-US" sz="2800" dirty="0">
                <a:latin typeface="Times New Roman"/>
                <a:cs typeface="Times New Roman"/>
              </a:rPr>
              <a:t>general education </a:t>
            </a:r>
            <a:r>
              <a:rPr lang="en-US" sz="2800" dirty="0" smtClean="0">
                <a:latin typeface="Times New Roman"/>
                <a:cs typeface="Times New Roman"/>
              </a:rPr>
              <a:t>requirements.</a:t>
            </a:r>
          </a:p>
          <a:p>
            <a:pPr marL="342900" indent="-342900" algn="l" eaLnBrk="1" hangingPunct="1">
              <a:spcBef>
                <a:spcPct val="20000"/>
              </a:spcBef>
              <a:buClr>
                <a:schemeClr val="tx1"/>
              </a:buClr>
              <a:buSzPct val="75000"/>
              <a:buFont typeface="Wingdings" charset="0"/>
              <a:buChar char="l"/>
            </a:pPr>
            <a:r>
              <a:rPr lang="en-US" sz="2800" dirty="0" smtClean="0">
                <a:latin typeface="Times New Roman"/>
                <a:cs typeface="Times New Roman"/>
              </a:rPr>
              <a:t>Extra-curricular and service opportunities</a:t>
            </a:r>
            <a:endParaRPr lang="en-US" sz="2400" dirty="0">
              <a:latin typeface="Times New Roman"/>
              <a:cs typeface="Times New Roman"/>
            </a:endParaRPr>
          </a:p>
          <a:p>
            <a:pPr marL="342900" indent="-342900" algn="l" eaLnBrk="1" hangingPunct="1">
              <a:spcBef>
                <a:spcPct val="20000"/>
              </a:spcBef>
              <a:buClr>
                <a:schemeClr val="tx1"/>
              </a:buClr>
              <a:buSzPct val="75000"/>
              <a:buFont typeface="Wingdings" charset="0"/>
              <a:buChar char="l"/>
            </a:pPr>
            <a:r>
              <a:rPr lang="en-US" sz="2800" dirty="0" smtClean="0">
                <a:latin typeface="Times New Roman"/>
                <a:cs typeface="Times New Roman"/>
              </a:rPr>
              <a:t>83 members of the class of 2016 wrote and successfully defended a thesis</a:t>
            </a:r>
            <a:r>
              <a:rPr lang="en-US" sz="2400" dirty="0" smtClean="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237373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What does NCHC consider a </a:t>
            </a:r>
            <a:br>
              <a:rPr lang="en-US" dirty="0" smtClean="0">
                <a:latin typeface="Times New Roman"/>
                <a:cs typeface="Times New Roman"/>
              </a:rPr>
            </a:br>
            <a:r>
              <a:rPr lang="en-US" i="1" dirty="0" smtClean="0">
                <a:latin typeface="Times New Roman"/>
                <a:cs typeface="Times New Roman"/>
              </a:rPr>
              <a:t>Fully Developed Honors College</a:t>
            </a:r>
            <a:r>
              <a:rPr lang="en-US" i="1" dirty="0" smtClean="0"/>
              <a:t>?</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a:cs typeface="Times New Roman"/>
              </a:rPr>
              <a:t>NCHC outlines 13 points:</a:t>
            </a:r>
            <a:endParaRPr lang="en-US" dirty="0">
              <a:latin typeface="Times New Roman"/>
              <a:cs typeface="Times New Roman"/>
            </a:endParaRPr>
          </a:p>
          <a:p>
            <a:r>
              <a:rPr lang="en-US" dirty="0" smtClean="0">
                <a:latin typeface="Times New Roman"/>
                <a:cs typeface="Times New Roman"/>
              </a:rPr>
              <a:t>The first assumes the features of a </a:t>
            </a:r>
            <a:r>
              <a:rPr lang="en-US" i="1" dirty="0" smtClean="0">
                <a:latin typeface="Times New Roman"/>
                <a:cs typeface="Times New Roman"/>
              </a:rPr>
              <a:t>fully developed honors </a:t>
            </a:r>
            <a:r>
              <a:rPr lang="en-US" b="1" i="1" dirty="0" smtClean="0">
                <a:latin typeface="Times New Roman"/>
                <a:cs typeface="Times New Roman"/>
              </a:rPr>
              <a:t>program</a:t>
            </a:r>
            <a:r>
              <a:rPr lang="en-US" i="1" dirty="0" smtClean="0">
                <a:latin typeface="Times New Roman"/>
                <a:cs typeface="Times New Roman"/>
              </a:rPr>
              <a:t>.</a:t>
            </a:r>
          </a:p>
          <a:p>
            <a:r>
              <a:rPr lang="en-US" dirty="0" smtClean="0">
                <a:latin typeface="Times New Roman"/>
                <a:cs typeface="Times New Roman"/>
              </a:rPr>
              <a:t>About half refer to governance, reporting, and budgetary issues including development.</a:t>
            </a:r>
          </a:p>
          <a:p>
            <a:r>
              <a:rPr lang="en-US" dirty="0" smtClean="0">
                <a:latin typeface="Times New Roman"/>
                <a:cs typeface="Times New Roman"/>
              </a:rPr>
              <a:t>Three refer to curriculum and reporting of completion</a:t>
            </a:r>
          </a:p>
          <a:p>
            <a:r>
              <a:rPr lang="en-US" dirty="0" smtClean="0">
                <a:latin typeface="Times New Roman"/>
                <a:cs typeface="Times New Roman"/>
              </a:rPr>
              <a:t>One refers to honors residential options</a:t>
            </a:r>
          </a:p>
          <a:p>
            <a:r>
              <a:rPr lang="en-US" dirty="0" smtClean="0">
                <a:latin typeface="Times New Roman"/>
                <a:cs typeface="Times New Roman"/>
              </a:rPr>
              <a:t>The last refers to program assessment </a:t>
            </a:r>
          </a:p>
          <a:p>
            <a:endParaRPr lang="en-US" dirty="0" smtClean="0">
              <a:latin typeface="Times New Roman"/>
              <a:cs typeface="Times New Roman"/>
            </a:endParaRPr>
          </a:p>
        </p:txBody>
      </p:sp>
    </p:spTree>
    <p:extLst>
      <p:ext uri="{BB962C8B-B14F-4D97-AF65-F5344CB8AC3E}">
        <p14:creationId xmlns:p14="http://schemas.microsoft.com/office/powerpoint/2010/main" val="172035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978"/>
            <a:ext cx="8229600" cy="5165146"/>
          </a:xfrm>
        </p:spPr>
        <p:txBody>
          <a:bodyPr>
            <a:noAutofit/>
          </a:bodyPr>
          <a:lstStyle/>
          <a:p>
            <a:pPr marL="0" indent="0">
              <a:buNone/>
            </a:pPr>
            <a:r>
              <a:rPr lang="en-US" b="1" dirty="0" smtClean="0">
                <a:latin typeface="Times New Roman"/>
                <a:cs typeface="Times New Roman"/>
              </a:rPr>
              <a:t>Governance</a:t>
            </a:r>
            <a:r>
              <a:rPr lang="en-US" b="1" dirty="0">
                <a:latin typeface="Times New Roman"/>
                <a:cs typeface="Times New Roman"/>
              </a:rPr>
              <a:t>, reporting, and </a:t>
            </a:r>
            <a:r>
              <a:rPr lang="en-US" b="1" dirty="0" smtClean="0">
                <a:latin typeface="Times New Roman"/>
                <a:cs typeface="Times New Roman"/>
              </a:rPr>
              <a:t>budget:</a:t>
            </a:r>
          </a:p>
          <a:p>
            <a:pPr marL="0" indent="0">
              <a:buNone/>
            </a:pPr>
            <a:r>
              <a:rPr lang="en-US" i="1" dirty="0" smtClean="0">
                <a:latin typeface="Times New Roman"/>
                <a:cs typeface="Times New Roman"/>
              </a:rPr>
              <a:t>   A fully developed HC has the status and </a:t>
            </a:r>
          </a:p>
          <a:p>
            <a:pPr marL="0" indent="0">
              <a:buNone/>
            </a:pPr>
            <a:r>
              <a:rPr lang="en-US" i="1" dirty="0">
                <a:latin typeface="Times New Roman"/>
                <a:cs typeface="Times New Roman"/>
              </a:rPr>
              <a:t> </a:t>
            </a:r>
            <a:r>
              <a:rPr lang="en-US" i="1" dirty="0" smtClean="0">
                <a:latin typeface="Times New Roman"/>
                <a:cs typeface="Times New Roman"/>
              </a:rPr>
              <a:t>  resources of other Colleges of the University</a:t>
            </a:r>
          </a:p>
          <a:p>
            <a:pPr marL="0" indent="0">
              <a:buNone/>
            </a:pPr>
            <a:endParaRPr lang="en-US" i="1" dirty="0" smtClean="0">
              <a:latin typeface="Times New Roman"/>
              <a:cs typeface="Times New Roman"/>
            </a:endParaRPr>
          </a:p>
          <a:p>
            <a:pPr marL="0" indent="0">
              <a:buNone/>
            </a:pPr>
            <a:r>
              <a:rPr lang="en-US" i="1" dirty="0">
                <a:latin typeface="Type Embellishments One LET" charset="2"/>
                <a:cs typeface="Type Embellishments One LET" charset="2"/>
              </a:rPr>
              <a:t>h </a:t>
            </a:r>
            <a:r>
              <a:rPr lang="en-US" i="1" dirty="0" smtClean="0">
                <a:latin typeface="Times New Roman"/>
                <a:cs typeface="Times New Roman"/>
              </a:rPr>
              <a:t>Students: 850 over all four years</a:t>
            </a:r>
            <a:endParaRPr lang="en-US" i="1" dirty="0">
              <a:latin typeface="Times New Roman"/>
              <a:cs typeface="Times New Roman"/>
            </a:endParaRPr>
          </a:p>
          <a:p>
            <a:pPr marL="0" indent="0">
              <a:buNone/>
            </a:pPr>
            <a:endParaRPr lang="en-US" b="1" i="1" dirty="0">
              <a:latin typeface="Times New Roman"/>
              <a:cs typeface="Times New Roman"/>
            </a:endParaRPr>
          </a:p>
          <a:p>
            <a:pPr marL="0" indent="0">
              <a:buNone/>
            </a:pPr>
            <a:r>
              <a:rPr lang="en-US" i="1" dirty="0" smtClean="0">
                <a:latin typeface="Type Embellishments One LET" charset="2"/>
                <a:cs typeface="Type Embellishments One LET" charset="2"/>
              </a:rPr>
              <a:t>h </a:t>
            </a:r>
            <a:r>
              <a:rPr lang="en-US" i="1" dirty="0" smtClean="0">
                <a:latin typeface="Times New Roman"/>
                <a:cs typeface="Times New Roman"/>
              </a:rPr>
              <a:t>Staff: Five full-time and one half-time</a:t>
            </a:r>
          </a:p>
          <a:p>
            <a:pPr marL="0" indent="0">
              <a:buNone/>
            </a:pPr>
            <a:r>
              <a:rPr lang="en-US" i="1" dirty="0">
                <a:latin typeface="Times New Roman"/>
                <a:cs typeface="Times New Roman"/>
              </a:rPr>
              <a:t> </a:t>
            </a:r>
            <a:r>
              <a:rPr lang="en-US" i="1" dirty="0" smtClean="0">
                <a:latin typeface="Times New Roman"/>
                <a:cs typeface="Times New Roman"/>
              </a:rPr>
              <a:t>  </a:t>
            </a:r>
          </a:p>
          <a:p>
            <a:pPr marL="0" indent="0">
              <a:buNone/>
            </a:pPr>
            <a:r>
              <a:rPr lang="en-US" i="1" dirty="0">
                <a:latin typeface="Type Embellishments One LET" charset="2"/>
                <a:cs typeface="Type Embellishments One LET" charset="2"/>
              </a:rPr>
              <a:t>h</a:t>
            </a:r>
            <a:r>
              <a:rPr lang="en-US" i="1" dirty="0" smtClean="0">
                <a:latin typeface="Type Embellishments One LET" charset="2"/>
                <a:cs typeface="Type Embellishments One LET" charset="2"/>
              </a:rPr>
              <a:t> </a:t>
            </a:r>
            <a:r>
              <a:rPr lang="en-US" i="1" dirty="0" smtClean="0">
                <a:latin typeface="Times New Roman"/>
                <a:cs typeface="Times New Roman"/>
              </a:rPr>
              <a:t>Faculty: Mix of full-time and part-time</a:t>
            </a:r>
            <a:endParaRPr lang="en-US" i="1" dirty="0">
              <a:latin typeface="Times New Roman"/>
              <a:cs typeface="Times New Roman"/>
            </a:endParaRPr>
          </a:p>
        </p:txBody>
      </p:sp>
    </p:spTree>
    <p:extLst>
      <p:ext uri="{BB962C8B-B14F-4D97-AF65-F5344CB8AC3E}">
        <p14:creationId xmlns:p14="http://schemas.microsoft.com/office/powerpoint/2010/main" val="166457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7566"/>
            <a:ext cx="8229600" cy="5222940"/>
          </a:xfrm>
        </p:spPr>
        <p:txBody>
          <a:bodyPr>
            <a:normAutofit/>
          </a:bodyPr>
          <a:lstStyle/>
          <a:p>
            <a:pPr marL="0" indent="0">
              <a:buNone/>
            </a:pPr>
            <a:r>
              <a:rPr lang="en-US" b="1" dirty="0" smtClean="0">
                <a:latin typeface="Times New Roman"/>
                <a:cs typeface="Times New Roman"/>
              </a:rPr>
              <a:t>Curriculum:</a:t>
            </a:r>
            <a:endParaRPr lang="en-US" b="1" dirty="0">
              <a:latin typeface="Times New Roman"/>
              <a:cs typeface="Times New Roman"/>
            </a:endParaRPr>
          </a:p>
          <a:p>
            <a:pPr marL="0" indent="0">
              <a:buNone/>
            </a:pPr>
            <a:r>
              <a:rPr lang="en-US" i="1" dirty="0">
                <a:latin typeface="Times New Roman"/>
                <a:cs typeface="Times New Roman"/>
              </a:rPr>
              <a:t>   A fully developed HC </a:t>
            </a:r>
            <a:r>
              <a:rPr lang="en-US" i="1" dirty="0" smtClean="0">
                <a:latin typeface="Times New Roman"/>
                <a:cs typeface="Times New Roman"/>
              </a:rPr>
              <a:t>governs a significant    </a:t>
            </a:r>
          </a:p>
          <a:p>
            <a:pPr marL="0" indent="0">
              <a:buNone/>
            </a:pPr>
            <a:r>
              <a:rPr lang="en-US" i="1" dirty="0">
                <a:latin typeface="Times New Roman"/>
                <a:cs typeface="Times New Roman"/>
              </a:rPr>
              <a:t> </a:t>
            </a:r>
            <a:r>
              <a:rPr lang="en-US" i="1" dirty="0" smtClean="0">
                <a:latin typeface="Times New Roman"/>
                <a:cs typeface="Times New Roman"/>
              </a:rPr>
              <a:t>  portion of the students’ curriculum.</a:t>
            </a:r>
          </a:p>
          <a:p>
            <a:pPr marL="0" indent="0">
              <a:buNone/>
            </a:pPr>
            <a:endParaRPr lang="en-US" i="1" dirty="0">
              <a:latin typeface="Times New Roman"/>
              <a:cs typeface="Times New Roman"/>
            </a:endParaRPr>
          </a:p>
          <a:p>
            <a:pPr>
              <a:buFont typeface="Type Embellishments One LET" charset="0"/>
              <a:buChar char="h"/>
            </a:pPr>
            <a:r>
              <a:rPr lang="en-US" i="1" dirty="0" smtClean="0">
                <a:latin typeface="Times New Roman"/>
                <a:cs typeface="Times New Roman"/>
              </a:rPr>
              <a:t>27 credits in Honors out of 120 to graduate</a:t>
            </a:r>
          </a:p>
          <a:p>
            <a:pPr>
              <a:buFont typeface="Type Embellishments One LET" charset="0"/>
              <a:buChar char="h"/>
            </a:pPr>
            <a:r>
              <a:rPr lang="en-US" i="1" dirty="0" smtClean="0">
                <a:latin typeface="Times New Roman"/>
                <a:cs typeface="Times New Roman"/>
              </a:rPr>
              <a:t>Honors core covers General Education    </a:t>
            </a:r>
          </a:p>
          <a:p>
            <a:pPr marL="0" indent="0">
              <a:buNone/>
            </a:pPr>
            <a:r>
              <a:rPr lang="en-US" i="1" dirty="0" smtClean="0">
                <a:latin typeface="Times New Roman"/>
                <a:cs typeface="Times New Roman"/>
              </a:rPr>
              <a:t>      requirements (except for math and science)</a:t>
            </a:r>
          </a:p>
          <a:p>
            <a:pPr>
              <a:buFont typeface="Type Embellishments One LET" charset="0"/>
              <a:buChar char="h"/>
            </a:pPr>
            <a:r>
              <a:rPr lang="en-US" i="1" dirty="0">
                <a:latin typeface="Times New Roman"/>
                <a:cs typeface="Times New Roman"/>
              </a:rPr>
              <a:t>Honors </a:t>
            </a:r>
            <a:r>
              <a:rPr lang="en-US" i="1" dirty="0" smtClean="0">
                <a:latin typeface="Times New Roman"/>
                <a:cs typeface="Times New Roman"/>
              </a:rPr>
              <a:t>thesis usually </a:t>
            </a:r>
            <a:r>
              <a:rPr lang="en-US" i="1" dirty="0">
                <a:latin typeface="Times New Roman"/>
                <a:cs typeface="Times New Roman"/>
              </a:rPr>
              <a:t>covers </a:t>
            </a:r>
            <a:r>
              <a:rPr lang="en-US" i="1" dirty="0" smtClean="0">
                <a:latin typeface="Times New Roman"/>
                <a:cs typeface="Times New Roman"/>
              </a:rPr>
              <a:t>capstone</a:t>
            </a:r>
            <a:endParaRPr lang="en-US" i="1" dirty="0">
              <a:latin typeface="Times New Roman"/>
              <a:cs typeface="Times New Roman"/>
            </a:endParaRPr>
          </a:p>
          <a:p>
            <a:pPr marL="0" indent="0">
              <a:buNone/>
            </a:pPr>
            <a:endParaRPr lang="en-US" i="1" dirty="0" smtClean="0">
              <a:latin typeface="Times New Roman"/>
              <a:cs typeface="Times New Roman"/>
            </a:endParaRPr>
          </a:p>
        </p:txBody>
      </p:sp>
    </p:spTree>
    <p:extLst>
      <p:ext uri="{BB962C8B-B14F-4D97-AF65-F5344CB8AC3E}">
        <p14:creationId xmlns:p14="http://schemas.microsoft.com/office/powerpoint/2010/main" val="708979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849"/>
            <a:ext cx="8229600" cy="5779033"/>
          </a:xfrm>
        </p:spPr>
        <p:txBody>
          <a:bodyPr>
            <a:normAutofit/>
          </a:bodyPr>
          <a:lstStyle/>
          <a:p>
            <a:pPr marL="0" indent="0">
              <a:buNone/>
            </a:pPr>
            <a:r>
              <a:rPr lang="en-US" b="1" dirty="0" smtClean="0">
                <a:latin typeface="Times New Roman"/>
                <a:cs typeface="Times New Roman"/>
              </a:rPr>
              <a:t>Residential component:</a:t>
            </a:r>
          </a:p>
          <a:p>
            <a:pPr marL="0" indent="0">
              <a:buNone/>
            </a:pPr>
            <a:r>
              <a:rPr lang="en-US" i="1" dirty="0" smtClean="0">
                <a:latin typeface="Times New Roman"/>
                <a:cs typeface="Times New Roman"/>
              </a:rPr>
              <a:t>   Significant footprint within the   </a:t>
            </a:r>
          </a:p>
          <a:p>
            <a:pPr marL="0" indent="0">
              <a:buNone/>
            </a:pPr>
            <a:r>
              <a:rPr lang="en-US" i="1" dirty="0">
                <a:latin typeface="Times New Roman"/>
                <a:cs typeface="Times New Roman"/>
              </a:rPr>
              <a:t> </a:t>
            </a:r>
            <a:r>
              <a:rPr lang="en-US" i="1" dirty="0" smtClean="0">
                <a:latin typeface="Times New Roman"/>
                <a:cs typeface="Times New Roman"/>
              </a:rPr>
              <a:t>  institution’s framework for on-campus living</a:t>
            </a:r>
          </a:p>
          <a:p>
            <a:pPr marL="0" indent="0">
              <a:buNone/>
            </a:pPr>
            <a:endParaRPr lang="en-US" sz="2400" i="1" dirty="0" smtClean="0">
              <a:latin typeface="Times New Roman"/>
              <a:cs typeface="Times New Roman"/>
            </a:endParaRPr>
          </a:p>
          <a:p>
            <a:pPr marL="0" indent="0">
              <a:buNone/>
            </a:pPr>
            <a:r>
              <a:rPr lang="en-US" i="1" dirty="0" err="1" smtClean="0">
                <a:latin typeface="Type Embellishments One LET" charset="2"/>
                <a:cs typeface="Type Embellishments One LET" charset="2"/>
              </a:rPr>
              <a:t>h</a:t>
            </a:r>
            <a:r>
              <a:rPr lang="en-US" i="1" dirty="0" err="1" smtClean="0">
                <a:latin typeface="Times New Roman"/>
                <a:cs typeface="Times New Roman"/>
              </a:rPr>
              <a:t>Three</a:t>
            </a:r>
            <a:r>
              <a:rPr lang="en-US" i="1" dirty="0" smtClean="0">
                <a:latin typeface="Times New Roman"/>
                <a:cs typeface="Times New Roman"/>
              </a:rPr>
              <a:t> Honors-only dorms with about 200 beds, several with seminar classrooms. Thomson Honors student center in Colvin Hall.</a:t>
            </a:r>
          </a:p>
          <a:p>
            <a:pPr marL="0" indent="0">
              <a:buNone/>
            </a:pPr>
            <a:endParaRPr lang="en-US" sz="1600" i="1" dirty="0">
              <a:latin typeface="Times New Roman"/>
              <a:cs typeface="Times New Roman"/>
            </a:endParaRPr>
          </a:p>
          <a:p>
            <a:pPr marL="0" indent="0">
              <a:buNone/>
            </a:pPr>
            <a:r>
              <a:rPr lang="en-US" i="1" dirty="0" err="1" smtClean="0">
                <a:latin typeface="Type Embellishments One LET" charset="2"/>
                <a:cs typeface="Type Embellishments One LET" charset="2"/>
              </a:rPr>
              <a:t>h</a:t>
            </a:r>
            <a:r>
              <a:rPr lang="en-US" i="1" dirty="0" err="1" smtClean="0">
                <a:latin typeface="Times New Roman"/>
                <a:cs typeface="Times New Roman"/>
              </a:rPr>
              <a:t>Developing</a:t>
            </a:r>
            <a:r>
              <a:rPr lang="en-US" i="1" dirty="0" smtClean="0">
                <a:latin typeface="Times New Roman"/>
                <a:cs typeface="Times New Roman"/>
              </a:rPr>
              <a:t> relationship with Residential Life  (Living-Learning Community structures)</a:t>
            </a:r>
          </a:p>
        </p:txBody>
      </p:sp>
    </p:spTree>
    <p:extLst>
      <p:ext uri="{BB962C8B-B14F-4D97-AF65-F5344CB8AC3E}">
        <p14:creationId xmlns:p14="http://schemas.microsoft.com/office/powerpoint/2010/main" val="325998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736432227"/>
              </p:ext>
            </p:extLst>
          </p:nvPr>
        </p:nvGraphicFramePr>
        <p:xfrm>
          <a:off x="457200" y="1130679"/>
          <a:ext cx="8229600" cy="49954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655563"/>
          </a:xfrm>
        </p:spPr>
        <p:txBody>
          <a:bodyPr>
            <a:normAutofit fontScale="90000"/>
          </a:bodyPr>
          <a:lstStyle/>
          <a:p>
            <a:r>
              <a:rPr lang="en-US" dirty="0" smtClean="0">
                <a:latin typeface="Times New Roman"/>
                <a:cs typeface="Times New Roman"/>
              </a:rPr>
              <a:t>Theses </a:t>
            </a:r>
            <a:r>
              <a:rPr lang="en-US" i="1" dirty="0" err="1" smtClean="0">
                <a:latin typeface="Times New Roman"/>
                <a:cs typeface="Times New Roman"/>
              </a:rPr>
              <a:t>vs</a:t>
            </a:r>
            <a:r>
              <a:rPr lang="en-US" dirty="0" smtClean="0">
                <a:latin typeface="Times New Roman"/>
                <a:cs typeface="Times New Roman"/>
              </a:rPr>
              <a:t> year</a:t>
            </a:r>
            <a:endParaRPr lang="en-US" dirty="0">
              <a:latin typeface="Times New Roman"/>
              <a:cs typeface="Times New Roman"/>
            </a:endParaRPr>
          </a:p>
        </p:txBody>
      </p:sp>
      <p:cxnSp>
        <p:nvCxnSpPr>
          <p:cNvPr id="6" name="Straight Connector 5"/>
          <p:cNvCxnSpPr/>
          <p:nvPr/>
        </p:nvCxnSpPr>
        <p:spPr>
          <a:xfrm>
            <a:off x="6885946" y="1530765"/>
            <a:ext cx="17886" cy="43501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285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5084</TotalTime>
  <Words>729</Words>
  <Application>Microsoft Office PowerPoint</Application>
  <PresentationFormat>On-screen Show (4:3)</PresentationFormat>
  <Paragraphs>110</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Georgia</vt:lpstr>
      <vt:lpstr>Times New Roman</vt:lpstr>
      <vt:lpstr>Type Embellishments One LET</vt:lpstr>
      <vt:lpstr>Wingdings</vt:lpstr>
      <vt:lpstr>Office Theme</vt:lpstr>
      <vt:lpstr>Honors Collegiate Way: Excellence, Innovation, and Engagement (2nd Collegiate Way International Conference, Canberra, Australia, November 13-17, 2016)</vt:lpstr>
      <vt:lpstr>PowerPoint Presentation</vt:lpstr>
      <vt:lpstr>Honors Education</vt:lpstr>
      <vt:lpstr>PowerPoint Presentation</vt:lpstr>
      <vt:lpstr>What does NCHC consider a  Fully Developed Honors College?</vt:lpstr>
      <vt:lpstr>PowerPoint Presentation</vt:lpstr>
      <vt:lpstr>PowerPoint Presentation</vt:lpstr>
      <vt:lpstr>PowerPoint Presentation</vt:lpstr>
      <vt:lpstr>Theses vs year</vt:lpstr>
      <vt:lpstr>Research</vt:lpstr>
      <vt:lpstr>PowerPoint Presentation</vt:lpstr>
      <vt:lpstr>PowerPoint Presentation</vt:lpstr>
      <vt:lpstr>PowerPoint Presentation</vt:lpstr>
      <vt:lpstr>PowerPoint Presentation</vt:lpstr>
    </vt:vector>
  </TitlesOfParts>
  <Company>University of Maine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Across the Globe</dc:title>
  <dc:creator>Francois Amar</dc:creator>
  <cp:lastModifiedBy>UCA</cp:lastModifiedBy>
  <cp:revision>58</cp:revision>
  <dcterms:created xsi:type="dcterms:W3CDTF">2016-05-25T17:56:35Z</dcterms:created>
  <dcterms:modified xsi:type="dcterms:W3CDTF">2016-12-04T06:06:55Z</dcterms:modified>
</cp:coreProperties>
</file>